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40" r:id="rId3"/>
    <p:sldId id="347" r:id="rId4"/>
    <p:sldId id="267" r:id="rId5"/>
    <p:sldId id="348" r:id="rId6"/>
    <p:sldId id="349" r:id="rId7"/>
    <p:sldId id="352" r:id="rId8"/>
    <p:sldId id="353" r:id="rId9"/>
    <p:sldId id="443" r:id="rId10"/>
    <p:sldId id="351" r:id="rId11"/>
    <p:sldId id="354" r:id="rId12"/>
    <p:sldId id="366" r:id="rId13"/>
    <p:sldId id="362" r:id="rId14"/>
    <p:sldId id="365" r:id="rId15"/>
    <p:sldId id="363" r:id="rId16"/>
    <p:sldId id="438" r:id="rId17"/>
    <p:sldId id="382" r:id="rId18"/>
    <p:sldId id="358" r:id="rId19"/>
    <p:sldId id="359" r:id="rId20"/>
    <p:sldId id="360" r:id="rId21"/>
    <p:sldId id="355" r:id="rId22"/>
    <p:sldId id="361" r:id="rId23"/>
    <p:sldId id="270" r:id="rId24"/>
    <p:sldId id="271" r:id="rId25"/>
    <p:sldId id="278" r:id="rId26"/>
    <p:sldId id="281" r:id="rId27"/>
    <p:sldId id="383" r:id="rId28"/>
    <p:sldId id="446" r:id="rId29"/>
    <p:sldId id="448" r:id="rId30"/>
    <p:sldId id="413" r:id="rId31"/>
    <p:sldId id="414" r:id="rId32"/>
    <p:sldId id="415" r:id="rId33"/>
    <p:sldId id="449" r:id="rId34"/>
    <p:sldId id="283" r:id="rId35"/>
    <p:sldId id="433" r:id="rId36"/>
    <p:sldId id="444" r:id="rId37"/>
    <p:sldId id="284" r:id="rId38"/>
    <p:sldId id="420" r:id="rId39"/>
    <p:sldId id="422" r:id="rId40"/>
    <p:sldId id="373" r:id="rId41"/>
    <p:sldId id="332" r:id="rId42"/>
    <p:sldId id="334" r:id="rId43"/>
    <p:sldId id="335" r:id="rId44"/>
    <p:sldId id="385" r:id="rId45"/>
    <p:sldId id="400" r:id="rId46"/>
    <p:sldId id="437" r:id="rId47"/>
    <p:sldId id="409" r:id="rId48"/>
    <p:sldId id="410" r:id="rId49"/>
    <p:sldId id="368" r:id="rId50"/>
    <p:sldId id="442" r:id="rId51"/>
    <p:sldId id="37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to geometric learning machines" id="{DE1EF739-65CA-4CD5-AEB1-FED4495F7947}">
          <p14:sldIdLst>
            <p14:sldId id="256"/>
            <p14:sldId id="340"/>
            <p14:sldId id="347"/>
            <p14:sldId id="267"/>
            <p14:sldId id="348"/>
            <p14:sldId id="349"/>
            <p14:sldId id="352"/>
            <p14:sldId id="353"/>
            <p14:sldId id="443"/>
            <p14:sldId id="351"/>
            <p14:sldId id="354"/>
            <p14:sldId id="366"/>
          </p14:sldIdLst>
        </p14:section>
        <p14:section name="Fisher-Rao geometry" id="{81DF2E58-6CFB-45CC-99DE-5378E3033975}">
          <p14:sldIdLst>
            <p14:sldId id="362"/>
            <p14:sldId id="365"/>
            <p14:sldId id="363"/>
            <p14:sldId id="438"/>
            <p14:sldId id="382"/>
          </p14:sldIdLst>
        </p14:section>
        <p14:section name="Ordinary versus natural gradient" id="{C4B3E322-8D61-48A4-A8DD-266FF4ACD742}">
          <p14:sldIdLst>
            <p14:sldId id="358"/>
            <p14:sldId id="359"/>
            <p14:sldId id="360"/>
            <p14:sldId id="355"/>
          </p14:sldIdLst>
        </p14:section>
        <p14:section name="Information-geometric structures" id="{C04C8305-BF06-40B6-A0A8-2F59FFABD802}">
          <p14:sldIdLst>
            <p14:sldId id="361"/>
            <p14:sldId id="270"/>
            <p14:sldId id="271"/>
            <p14:sldId id="278"/>
            <p14:sldId id="281"/>
            <p14:sldId id="383"/>
            <p14:sldId id="446"/>
            <p14:sldId id="448"/>
            <p14:sldId id="413"/>
            <p14:sldId id="414"/>
            <p14:sldId id="415"/>
            <p14:sldId id="449"/>
            <p14:sldId id="283"/>
            <p14:sldId id="433"/>
            <p14:sldId id="444"/>
            <p14:sldId id="284"/>
            <p14:sldId id="420"/>
          </p14:sldIdLst>
        </p14:section>
        <p14:section name="Hilbert simplex geometry" id="{F9138398-FABC-47FD-A0F1-E0F3FC63352F}">
          <p14:sldIdLst>
            <p14:sldId id="422"/>
            <p14:sldId id="373"/>
            <p14:sldId id="332"/>
            <p14:sldId id="334"/>
            <p14:sldId id="335"/>
          </p14:sldIdLst>
        </p14:section>
        <p14:section name="Distances and dissimilarities" id="{D806299B-51CE-4103-AC26-F2B74A78E861}">
          <p14:sldIdLst>
            <p14:sldId id="385"/>
            <p14:sldId id="400"/>
            <p14:sldId id="437"/>
          </p14:sldIdLst>
        </p14:section>
        <p14:section name="Interpolation machines" id="{50EBD8C4-381F-48E2-B13B-632FFDCC155F}">
          <p14:sldIdLst>
            <p14:sldId id="409"/>
            <p14:sldId id="410"/>
            <p14:sldId id="368"/>
            <p14:sldId id="442"/>
            <p14:sldId id="370"/>
          </p14:sldIdLst>
        </p14:section>
        <p14:section name="Extra slides" id="{05CED6EA-AD4C-4DA2-8128-55812FB59CD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738" autoAdjust="0"/>
    <p:restoredTop sz="67016" autoAdjust="0"/>
  </p:normalViewPr>
  <p:slideViewPr>
    <p:cSldViewPr snapToGrid="0">
      <p:cViewPr varScale="1">
        <p:scale>
          <a:sx n="46" d="100"/>
          <a:sy n="46" d="100"/>
        </p:scale>
        <p:origin x="38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FF4E8-F69A-4CD8-967D-A3E4BC817A2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4CFBC-6C53-4DED-A956-28169B305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1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enderi.org/introduction-to-general-relativity-lectures-by-pietro-fr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math.cnrs.fr/Visualiser-la-courbure.html?lang=fr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hazcode.gitlab.io/meb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edric.cnam.fr/vertigo/Cours/ml2/coursAlgosNoyaux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tsulliv.github.io/perceptron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oyalsocietypublishing.org/doi/pdf/10.1098/rsta.1922.0009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lem.ph.utexas.edu/category/2018/05/the_fisher_metric_will_not_be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esearchgate.net/publication/282538992_Geodesic_Hypothesis_Testing_for_Comparing_Location_Parameters_in_Elliptical_Populations" TargetMode="External"/><Relationship Id="rId4" Type="http://schemas.openxmlformats.org/officeDocument/2006/relationships/hyperlink" Target="http://robotics.snu.ac.kr/fcp/files/_pdf_files_publications/201312_DTI%20Segmentation.pdf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rmongroup.github.io/blog/geo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ipvs.informatik.uni-stuttgart.de/mlr/marc/notes/gradientDescent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4CFBC-6C53-4DED-A956-28169B3051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52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Discrete Connection and Covariant Derivative for Vector Field Analysis and Design</a:t>
            </a:r>
          </a:p>
          <a:p>
            <a:r>
              <a:rPr lang="en-US" dirty="0" smtClean="0">
                <a:hlinkClick r:id="rId3"/>
              </a:rPr>
              <a:t>http://genderi.org/introduction-to-general-relativity-lectures-by-pietro-fr.html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BB59-552F-4371-B378-1035413573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2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https://images.math.cnrs.fr/Visualiser-la-courbure.html?lang=fr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BB59-552F-4371-B378-1035413573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26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J_{\alpha}^{F}(\theta_1 : \theta_2)=\left\{\begin{array}{</a:t>
            </a:r>
            <a:r>
              <a:rPr lang="en-US" dirty="0" err="1" smtClean="0"/>
              <a:t>ll</a:t>
            </a:r>
            <a:r>
              <a:rPr lang="en-US" dirty="0" smtClean="0"/>
              <a:t>}{\</a:t>
            </a:r>
            <a:r>
              <a:rPr lang="en-US" dirty="0" err="1" smtClean="0"/>
              <a:t>frac</a:t>
            </a:r>
            <a:r>
              <a:rPr lang="en-US" dirty="0" smtClean="0"/>
              <a:t>{1}{\alpha(1-\alpha)} J^{\prime F}(\theta_1: \theta_2)} &amp; {\alpha \</a:t>
            </a:r>
            <a:r>
              <a:rPr lang="en-US" dirty="0" err="1" smtClean="0"/>
              <a:t>neq</a:t>
            </a:r>
            <a:r>
              <a:rPr lang="en-US" dirty="0" smtClean="0"/>
              <a:t>\{0,1\}} \\ {B_{F}(\theta_1: \theta_2)} &amp; {\alpha=1} \\ {B_{F}(\theta_2 : \theta_1)} &amp; {\alpha=0}\end{array}\right.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D2CBB-5D43-43BD-A6A3-A2BA561C181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60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≤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+11)/2 if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compact manifold, 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≤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+1)(3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+11)/2 if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non-compact manifold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4CFBC-6C53-4DED-A956-28169B3051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84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https://phazcode.gitlab.io/meb/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DD472-13BA-43C2-8808-4406E52346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26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http://cedric.cnam.fr/vertigo/Cours/ml2/coursAlgosNoyaux.html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28D65-FF22-4E70-9DFB-3CA32B0F42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98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https://jtsulliv.github.io/perceptron/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4CFBC-6C53-4DED-A956-28169B3051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8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https://royalsocietypublishing.org/doi/pdf/10.1098/rsta.1922.0009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BB59-552F-4371-B378-1035413573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58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4CFBC-6C53-4DED-A956-28169B3051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2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https://golem.ph.utexas.edu/category/2018/05/the_fisher_metric_will_not_be.html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http://robotics.snu.ac.kr/fcp/files/_pdf_files_publications/201312_DTI%20Segmentation.pdf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https://www.researchgate.net/publication/282538992_Geodesic_Hypothesis_Testing_for_Comparing_Location_Parameters_in_Elliptical_Populations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643BB-BBC9-44EF-9F30-46BF411860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0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-\tilde{\</a:t>
            </a:r>
            <a:r>
              <a:rPr lang="en-US" dirty="0" err="1" smtClean="0"/>
              <a:t>nabla</a:t>
            </a:r>
            <a:r>
              <a:rPr lang="en-US" dirty="0" smtClean="0"/>
              <a:t>} E(\theta)=-G^{-1}(\theta) \</a:t>
            </a:r>
            <a:r>
              <a:rPr lang="en-US" dirty="0" err="1" smtClean="0"/>
              <a:t>nabla</a:t>
            </a:r>
            <a:r>
              <a:rPr lang="en-US" dirty="0" smtClean="0"/>
              <a:t> E(\theta)</a:t>
            </a:r>
          </a:p>
          <a:p>
            <a:r>
              <a:rPr lang="en-US" dirty="0" smtClean="0">
                <a:hlinkClick r:id="rId3"/>
              </a:rPr>
              <a:t>https://ermongroup.github.io/blog/geo/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https://ipvs.informatik.uni-stuttgart.de/mlr/marc/notes/gradientDescent.pdf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BF5F2-F4A2-4491-8B2A-45BFE0B864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5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B645-3573-4CFC-B300-72F49524FB12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CA63-4932-419E-B240-D2A79B427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1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B645-3573-4CFC-B300-72F49524FB12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CA63-4932-419E-B240-D2A79B427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63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B645-3573-4CFC-B300-72F49524FB12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CA63-4932-419E-B240-D2A79B427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22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B645-3573-4CFC-B300-72F49524FB12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CA63-4932-419E-B240-D2A79B427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2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B645-3573-4CFC-B300-72F49524FB12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CA63-4932-419E-B240-D2A79B427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33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B645-3573-4CFC-B300-72F49524FB12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CA63-4932-419E-B240-D2A79B427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15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B645-3573-4CFC-B300-72F49524FB12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CA63-4932-419E-B240-D2A79B427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6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B645-3573-4CFC-B300-72F49524FB12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CA63-4932-419E-B240-D2A79B427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44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B645-3573-4CFC-B300-72F49524FB12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CA63-4932-419E-B240-D2A79B427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98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B645-3573-4CFC-B300-72F49524FB12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CA63-4932-419E-B240-D2A79B427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0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B645-3573-4CFC-B300-72F49524FB12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CA63-4932-419E-B240-D2A79B427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01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0B645-3573-4CFC-B300-72F49524FB12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4CA63-4932-419E-B240-D2A79B427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60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65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791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808.08271" TargetMode="External"/><Relationship Id="rId3" Type="http://schemas.openxmlformats.org/officeDocument/2006/relationships/image" Target="../media/image560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gif"/><Relationship Id="rId5" Type="http://schemas.openxmlformats.org/officeDocument/2006/relationships/image" Target="../media/image67.gif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6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910.03935" TargetMode="External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50.png"/><Relationship Id="rId4" Type="http://schemas.openxmlformats.org/officeDocument/2006/relationships/image" Target="../media/image9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hyperlink" Target="https://arxiv.org/abs/1810.09113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00165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hyperlink" Target="https://houches.univ-grenoble-alpes.f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7972" y="1551663"/>
            <a:ext cx="10107561" cy="233992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From </a:t>
            </a:r>
            <a:br>
              <a:rPr lang="en-US" b="1" dirty="0" smtClean="0"/>
            </a:br>
            <a:r>
              <a:rPr lang="en-US" b="1" dirty="0" smtClean="0"/>
              <a:t>geometric learning machines </a:t>
            </a:r>
            <a:br>
              <a:rPr lang="en-US" b="1" dirty="0" smtClean="0"/>
            </a:br>
            <a:r>
              <a:rPr lang="en-US" b="1" dirty="0" smtClean="0"/>
              <a:t>to the </a:t>
            </a:r>
            <a:br>
              <a:rPr lang="en-US" b="1" dirty="0" smtClean="0"/>
            </a:br>
            <a:r>
              <a:rPr lang="en-US" b="1" dirty="0" smtClean="0"/>
              <a:t>geometry of AI</a:t>
            </a:r>
            <a:endParaRPr lang="en-US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59753" y="418371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/>
              <a:t>Frank </a:t>
            </a:r>
            <a:r>
              <a:rPr lang="en-US" sz="4400" dirty="0"/>
              <a:t>Nielsen </a:t>
            </a:r>
            <a:endParaRPr lang="en-US" sz="4400" dirty="0" smtClean="0"/>
          </a:p>
          <a:p>
            <a:r>
              <a:rPr lang="en-US" sz="3500" dirty="0"/>
              <a:t>@</a:t>
            </a:r>
            <a:r>
              <a:rPr lang="en-US" sz="3500" dirty="0" err="1" smtClean="0"/>
              <a:t>FrnkNlsn</a:t>
            </a:r>
            <a:endParaRPr lang="en-US" sz="3500" dirty="0" smtClean="0"/>
          </a:p>
          <a:p>
            <a:r>
              <a:rPr lang="en-US" sz="3000" dirty="0" smtClean="0"/>
              <a:t>21</a:t>
            </a:r>
            <a:r>
              <a:rPr lang="en-US" sz="3000" baseline="30000" dirty="0" smtClean="0"/>
              <a:t>st</a:t>
            </a:r>
            <a:r>
              <a:rPr lang="en-US" sz="3000" dirty="0" smtClean="0"/>
              <a:t> November 2019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467" y="5628441"/>
            <a:ext cx="4792910" cy="12295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1549" y="872836"/>
            <a:ext cx="10069692" cy="3018751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sophi.a summi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719" y="204200"/>
            <a:ext cx="1598832" cy="55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43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eural Network from Scratch: Perceptron Linear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6787" y="3579553"/>
            <a:ext cx="10398126" cy="288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01165" y="-185942"/>
            <a:ext cx="116553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The 1-layer perceptron: linear separator machine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6632" y="929110"/>
            <a:ext cx="1112889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Frank Rosenblatt:</a:t>
            </a:r>
          </a:p>
          <a:p>
            <a:r>
              <a:rPr lang="en-US" sz="3200" i="1" dirty="0"/>
              <a:t>Principles of </a:t>
            </a:r>
            <a:r>
              <a:rPr lang="en-US" sz="3200" b="1" i="1" u="sng" dirty="0" err="1" smtClean="0">
                <a:solidFill>
                  <a:srgbClr val="FF0000"/>
                </a:solidFill>
              </a:rPr>
              <a:t>Neurodynamics</a:t>
            </a:r>
            <a:r>
              <a:rPr lang="en-US" sz="3200" i="1" dirty="0" smtClean="0"/>
              <a:t>, 1962</a:t>
            </a:r>
          </a:p>
          <a:p>
            <a:endParaRPr lang="en-US" sz="3200" i="1" dirty="0" smtClean="0"/>
          </a:p>
          <a:p>
            <a:r>
              <a:rPr lang="en-US" sz="3200" dirty="0" smtClean="0"/>
              <a:t>Marvin Minsky and Seymour </a:t>
            </a:r>
            <a:r>
              <a:rPr lang="en-US" sz="3200" dirty="0" err="1" smtClean="0"/>
              <a:t>Papert</a:t>
            </a:r>
            <a:r>
              <a:rPr lang="en-US" sz="3200" dirty="0" smtClean="0"/>
              <a:t>:</a:t>
            </a:r>
          </a:p>
          <a:p>
            <a:r>
              <a:rPr lang="en-US" sz="3200" i="1" dirty="0" err="1"/>
              <a:t>Perceptrons</a:t>
            </a:r>
            <a:r>
              <a:rPr lang="en-US" sz="3200" i="1" dirty="0"/>
              <a:t>: An Introduction to </a:t>
            </a:r>
            <a:r>
              <a:rPr lang="en-US" sz="3200" b="1" u="sng" dirty="0">
                <a:solidFill>
                  <a:srgbClr val="FF0000"/>
                </a:solidFill>
              </a:rPr>
              <a:t>Computational </a:t>
            </a:r>
            <a:r>
              <a:rPr lang="en-US" sz="3200" b="1" u="sng" dirty="0" smtClean="0">
                <a:solidFill>
                  <a:srgbClr val="FF0000"/>
                </a:solidFill>
              </a:rPr>
              <a:t>Geometry</a:t>
            </a:r>
            <a:r>
              <a:rPr lang="en-US" sz="3200" i="1" dirty="0" smtClean="0"/>
              <a:t>, 1969</a:t>
            </a:r>
            <a:endParaRPr lang="en-US" sz="3200" i="1" dirty="0"/>
          </a:p>
          <a:p>
            <a:endParaRPr lang="en-US" sz="2800" dirty="0"/>
          </a:p>
        </p:txBody>
      </p:sp>
      <p:pic>
        <p:nvPicPr>
          <p:cNvPr id="1026" name="Picture 2" descr="https://media.lesechos.com/api/v1/images/view/5bf3e6443e454627390c6d24/1280x720/2108927-1957-le-perceptron-premiere-machine-apprenante-web-tete-03050464933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310" y="1078417"/>
            <a:ext cx="2937222" cy="165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&quot;Perceptrons: An Introduction to Computational Geometry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658" y="3448666"/>
            <a:ext cx="2131113" cy="321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367" y="3379243"/>
            <a:ext cx="1926544" cy="328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87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521" y="1106136"/>
            <a:ext cx="8076047" cy="4304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527" y="2177463"/>
            <a:ext cx="5788279" cy="2032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872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Stochastic MLPs and </a:t>
            </a:r>
            <a:r>
              <a:rPr lang="en-US" b="1" dirty="0" err="1" smtClean="0">
                <a:solidFill>
                  <a:schemeClr val="accent1"/>
                </a:solidFill>
              </a:rPr>
              <a:t>neuromanifolds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6525" y="5401279"/>
            <a:ext cx="11194988" cy="120032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Hidden layers: universal function </a:t>
            </a:r>
            <a:r>
              <a:rPr lang="en-US" sz="3600" dirty="0" err="1" smtClean="0"/>
              <a:t>approximators</a:t>
            </a:r>
            <a:r>
              <a:rPr lang="en-US" sz="3600" dirty="0" smtClean="0"/>
              <a:t> (post XOR)</a:t>
            </a:r>
          </a:p>
          <a:p>
            <a:r>
              <a:rPr lang="en-US" sz="3600" dirty="0" smtClean="0"/>
              <a:t>Supervised learning:  gradient descent + backpropagation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7586124" y="1251955"/>
            <a:ext cx="4605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FF0000"/>
                </a:solidFill>
              </a:rPr>
              <a:t>Neurodynamics</a:t>
            </a:r>
            <a:r>
              <a:rPr lang="en-US" sz="2400" dirty="0" smtClean="0"/>
              <a:t>=</a:t>
            </a:r>
          </a:p>
          <a:p>
            <a:pPr algn="ctr"/>
            <a:r>
              <a:rPr lang="en-US" sz="2400" dirty="0" smtClean="0"/>
              <a:t>Learning trajectory on the manifold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8146473" y="4415557"/>
            <a:ext cx="331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Parameter space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897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-5781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Smooth manifold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Arc 4"/>
          <p:cNvSpPr/>
          <p:nvPr/>
        </p:nvSpPr>
        <p:spPr>
          <a:xfrm rot="14130751">
            <a:off x="2796954" y="1397093"/>
            <a:ext cx="3991185" cy="5416500"/>
          </a:xfrm>
          <a:prstGeom prst="arc">
            <a:avLst>
              <a:gd name="adj1" fmla="val 17137956"/>
              <a:gd name="adj2" fmla="val 0"/>
            </a:avLst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Arc 5"/>
          <p:cNvSpPr/>
          <p:nvPr/>
        </p:nvSpPr>
        <p:spPr>
          <a:xfrm>
            <a:off x="3545190" y="1873637"/>
            <a:ext cx="2751046" cy="5088526"/>
          </a:xfrm>
          <a:prstGeom prst="arc">
            <a:avLst>
              <a:gd name="adj1" fmla="val 16657035"/>
              <a:gd name="adj2" fmla="val 0"/>
            </a:avLst>
          </a:pr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er 15"/>
          <p:cNvGrpSpPr/>
          <p:nvPr/>
        </p:nvGrpSpPr>
        <p:grpSpPr>
          <a:xfrm>
            <a:off x="3135912" y="1591928"/>
            <a:ext cx="2353673" cy="1554900"/>
            <a:chOff x="2884010" y="2222391"/>
            <a:chExt cx="1018664" cy="701396"/>
          </a:xfrm>
        </p:grpSpPr>
        <p:sp>
          <p:nvSpPr>
            <p:cNvPr id="8" name="Ellipse 16"/>
            <p:cNvSpPr/>
            <p:nvPr/>
          </p:nvSpPr>
          <p:spPr>
            <a:xfrm>
              <a:off x="2884010" y="2400993"/>
              <a:ext cx="701159" cy="522794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Ellipse 17"/>
            <p:cNvSpPr/>
            <p:nvPr/>
          </p:nvSpPr>
          <p:spPr>
            <a:xfrm>
              <a:off x="3267663" y="2222391"/>
              <a:ext cx="635011" cy="621801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0" name="Ellipse 12"/>
          <p:cNvSpPr/>
          <p:nvPr/>
        </p:nvSpPr>
        <p:spPr>
          <a:xfrm>
            <a:off x="4021755" y="1999184"/>
            <a:ext cx="733615" cy="943936"/>
          </a:xfrm>
          <a:custGeom>
            <a:avLst/>
            <a:gdLst/>
            <a:ahLst/>
            <a:cxnLst/>
            <a:rect l="l" t="t" r="r" b="b"/>
            <a:pathLst>
              <a:path w="317507" h="425798">
                <a:moveTo>
                  <a:pt x="28634" y="0"/>
                </a:moveTo>
                <a:lnTo>
                  <a:pt x="37581" y="673"/>
                </a:lnTo>
                <a:cubicBezTo>
                  <a:pt x="197335" y="25047"/>
                  <a:pt x="317507" y="130439"/>
                  <a:pt x="317507" y="256759"/>
                </a:cubicBezTo>
                <a:cubicBezTo>
                  <a:pt x="317507" y="310896"/>
                  <a:pt x="295435" y="361190"/>
                  <a:pt x="257634" y="402909"/>
                </a:cubicBezTo>
                <a:lnTo>
                  <a:pt x="232305" y="425798"/>
                </a:lnTo>
                <a:lnTo>
                  <a:pt x="193918" y="414130"/>
                </a:lnTo>
                <a:cubicBezTo>
                  <a:pt x="79961" y="366933"/>
                  <a:pt x="0" y="256441"/>
                  <a:pt x="0" y="127661"/>
                </a:cubicBezTo>
                <a:cubicBezTo>
                  <a:pt x="0" y="84735"/>
                  <a:pt x="8885" y="43840"/>
                  <a:pt x="24951" y="6644"/>
                </a:cubicBezTo>
                <a:close/>
              </a:path>
            </a:pathLst>
          </a:custGeom>
          <a:pattFill prst="openDmnd">
            <a:fgClr>
              <a:schemeClr val="tx1"/>
            </a:fgClr>
            <a:bgClr>
              <a:prstClr val="white"/>
            </a:bgClr>
          </a:patt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1" name="Connecteur droit 19"/>
          <p:cNvCxnSpPr/>
          <p:nvPr/>
        </p:nvCxnSpPr>
        <p:spPr>
          <a:xfrm>
            <a:off x="1285991" y="4159704"/>
            <a:ext cx="0" cy="262491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20"/>
          <p:cNvCxnSpPr/>
          <p:nvPr/>
        </p:nvCxnSpPr>
        <p:spPr>
          <a:xfrm flipH="1">
            <a:off x="1103800" y="6637979"/>
            <a:ext cx="542507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23"/>
          <p:cNvSpPr txBox="1"/>
          <p:nvPr/>
        </p:nvSpPr>
        <p:spPr>
          <a:xfrm>
            <a:off x="1216063" y="3661342"/>
            <a:ext cx="10087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mbria Math"/>
                <a:cs typeface="Cambria Math"/>
              </a:rPr>
              <a:t>R</a:t>
            </a:r>
            <a:r>
              <a:rPr lang="fr-FR" sz="3200" baseline="30000" dirty="0" smtClean="0">
                <a:latin typeface="Cambria Math"/>
                <a:cs typeface="Cambria Math"/>
              </a:rPr>
              <a:t>n</a:t>
            </a:r>
            <a:endParaRPr lang="fr-FR" sz="3200" dirty="0">
              <a:latin typeface="Cambria Math"/>
              <a:cs typeface="Cambria Math"/>
            </a:endParaRPr>
          </a:p>
        </p:txBody>
      </p:sp>
      <p:sp>
        <p:nvSpPr>
          <p:cNvPr id="14" name="Ellipse 38"/>
          <p:cNvSpPr/>
          <p:nvPr/>
        </p:nvSpPr>
        <p:spPr>
          <a:xfrm>
            <a:off x="1601767" y="4897038"/>
            <a:ext cx="1930914" cy="141535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Larme 37"/>
          <p:cNvSpPr/>
          <p:nvPr/>
        </p:nvSpPr>
        <p:spPr>
          <a:xfrm rot="10569614">
            <a:off x="2906876" y="5089173"/>
            <a:ext cx="630588" cy="1142745"/>
          </a:xfrm>
          <a:custGeom>
            <a:avLst/>
            <a:gdLst/>
            <a:ahLst/>
            <a:cxnLst/>
            <a:rect l="l" t="t" r="r" b="b"/>
            <a:pathLst>
              <a:path w="272917" h="515478">
                <a:moveTo>
                  <a:pt x="116259" y="515478"/>
                </a:moveTo>
                <a:lnTo>
                  <a:pt x="107552" y="509137"/>
                </a:lnTo>
                <a:cubicBezTo>
                  <a:pt x="35975" y="446435"/>
                  <a:pt x="-5345" y="363676"/>
                  <a:pt x="558" y="275722"/>
                </a:cubicBezTo>
                <a:cubicBezTo>
                  <a:pt x="7937" y="165780"/>
                  <a:pt x="87356" y="73742"/>
                  <a:pt x="202096" y="23948"/>
                </a:cubicBezTo>
                <a:lnTo>
                  <a:pt x="272917" y="0"/>
                </a:lnTo>
                <a:lnTo>
                  <a:pt x="272917" y="258502"/>
                </a:lnTo>
                <a:cubicBezTo>
                  <a:pt x="272917" y="356685"/>
                  <a:pt x="225486" y="443249"/>
                  <a:pt x="153346" y="494365"/>
                </a:cubicBezTo>
                <a:close/>
              </a:path>
            </a:pathLst>
          </a:custGeom>
          <a:pattFill prst="ltVert">
            <a:fgClr>
              <a:schemeClr val="tx1"/>
            </a:fgClr>
            <a:bgClr>
              <a:prstClr val="white"/>
            </a:bgClr>
          </a:patt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llipse 40"/>
          <p:cNvSpPr/>
          <p:nvPr/>
        </p:nvSpPr>
        <p:spPr>
          <a:xfrm>
            <a:off x="4374488" y="4156164"/>
            <a:ext cx="2291330" cy="2148567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Larme 39"/>
          <p:cNvSpPr/>
          <p:nvPr/>
        </p:nvSpPr>
        <p:spPr>
          <a:xfrm rot="5189628">
            <a:off x="3867011" y="4979621"/>
            <a:ext cx="1834340" cy="803253"/>
          </a:xfrm>
          <a:custGeom>
            <a:avLst/>
            <a:gdLst/>
            <a:ahLst/>
            <a:cxnLst/>
            <a:rect l="l" t="t" r="r" b="b"/>
            <a:pathLst>
              <a:path w="827448" h="347646">
                <a:moveTo>
                  <a:pt x="0" y="175987"/>
                </a:moveTo>
                <a:lnTo>
                  <a:pt x="18283" y="152791"/>
                </a:lnTo>
                <a:cubicBezTo>
                  <a:pt x="108467" y="58389"/>
                  <a:pt x="233055" y="0"/>
                  <a:pt x="370671" y="0"/>
                </a:cubicBezTo>
                <a:lnTo>
                  <a:pt x="827448" y="0"/>
                </a:lnTo>
                <a:lnTo>
                  <a:pt x="800777" y="71781"/>
                </a:lnTo>
                <a:cubicBezTo>
                  <a:pt x="716465" y="244913"/>
                  <a:pt x="536929" y="359020"/>
                  <a:pt x="336578" y="346744"/>
                </a:cubicBezTo>
                <a:cubicBezTo>
                  <a:pt x="203011" y="338560"/>
                  <a:pt x="85483" y="275756"/>
                  <a:pt x="3440" y="180832"/>
                </a:cubicBezTo>
                <a:close/>
              </a:path>
            </a:pathLst>
          </a:custGeom>
          <a:pattFill prst="ltHorz">
            <a:fgClr>
              <a:schemeClr val="tx1"/>
            </a:fgClr>
            <a:bgClr>
              <a:prstClr val="white"/>
            </a:bgClr>
          </a:patt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8" name="Connecteur droit avec flèche 42"/>
          <p:cNvCxnSpPr/>
          <p:nvPr/>
        </p:nvCxnSpPr>
        <p:spPr>
          <a:xfrm flipV="1">
            <a:off x="3272860" y="5596811"/>
            <a:ext cx="1635344" cy="2932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ZoneTexte 2"/>
          <p:cNvSpPr txBox="1"/>
          <p:nvPr/>
        </p:nvSpPr>
        <p:spPr>
          <a:xfrm>
            <a:off x="3713914" y="5671976"/>
            <a:ext cx="1711763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Cambria Math"/>
                <a:cs typeface="Cambria Math"/>
              </a:rPr>
              <a:t>Φ</a:t>
            </a:r>
            <a:r>
              <a:rPr lang="fr-FR" sz="2400" baseline="-25000" dirty="0" smtClean="0">
                <a:latin typeface="Cambria Math"/>
                <a:cs typeface="Cambria Math"/>
              </a:rPr>
              <a:t>uv</a:t>
            </a:r>
            <a:endParaRPr lang="fr-FR" sz="2400" dirty="0">
              <a:latin typeface="Cambria Math"/>
              <a:cs typeface="Cambria Math"/>
            </a:endParaRPr>
          </a:p>
        </p:txBody>
      </p:sp>
      <p:sp>
        <p:nvSpPr>
          <p:cNvPr id="20" name="ZoneTexte 22"/>
          <p:cNvSpPr txBox="1"/>
          <p:nvPr/>
        </p:nvSpPr>
        <p:spPr>
          <a:xfrm>
            <a:off x="1822170" y="4048227"/>
            <a:ext cx="1711763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Cambria Math"/>
                <a:cs typeface="Cambria Math"/>
              </a:rPr>
              <a:t>Φ</a:t>
            </a:r>
            <a:r>
              <a:rPr lang="fr-FR" sz="2400" baseline="-25000" dirty="0">
                <a:latin typeface="Cambria Math"/>
                <a:cs typeface="Cambria Math"/>
              </a:rPr>
              <a:t>u</a:t>
            </a:r>
            <a:endParaRPr lang="fr-FR" sz="2400" dirty="0">
              <a:latin typeface="Cambria Math"/>
              <a:cs typeface="Cambria Math"/>
            </a:endParaRPr>
          </a:p>
        </p:txBody>
      </p:sp>
      <p:sp>
        <p:nvSpPr>
          <p:cNvPr id="21" name="ZoneTexte 24"/>
          <p:cNvSpPr txBox="1"/>
          <p:nvPr/>
        </p:nvSpPr>
        <p:spPr>
          <a:xfrm>
            <a:off x="6237990" y="3389375"/>
            <a:ext cx="1711763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Cambria Math"/>
                <a:cs typeface="Cambria Math"/>
              </a:rPr>
              <a:t>Φ</a:t>
            </a:r>
            <a:r>
              <a:rPr lang="fr-FR" sz="2400" baseline="-25000" dirty="0">
                <a:latin typeface="Cambria Math"/>
                <a:cs typeface="Cambria Math"/>
              </a:rPr>
              <a:t>v</a:t>
            </a:r>
            <a:endParaRPr lang="fr-FR" sz="2400" dirty="0">
              <a:latin typeface="Cambria Math"/>
              <a:cs typeface="Cambria Math"/>
            </a:endParaRPr>
          </a:p>
        </p:txBody>
      </p:sp>
      <p:sp>
        <p:nvSpPr>
          <p:cNvPr id="22" name="ZoneTexte 25"/>
          <p:cNvSpPr txBox="1"/>
          <p:nvPr/>
        </p:nvSpPr>
        <p:spPr>
          <a:xfrm>
            <a:off x="3125039" y="4336062"/>
            <a:ext cx="258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Cambria Math"/>
                <a:cs typeface="Cambria Math"/>
              </a:rPr>
              <a:t>Φ</a:t>
            </a:r>
            <a:r>
              <a:rPr lang="fr-FR" sz="2400" baseline="-25000" dirty="0" smtClean="0">
                <a:latin typeface="Cambria Math"/>
                <a:cs typeface="Cambria Math"/>
              </a:rPr>
              <a:t>u</a:t>
            </a:r>
            <a:r>
              <a:rPr lang="fr-FR" sz="2400" dirty="0" smtClean="0">
                <a:latin typeface="Cambria Math"/>
                <a:cs typeface="Cambria Math"/>
              </a:rPr>
              <a:t> (U    V)</a:t>
            </a:r>
            <a:endParaRPr lang="fr-FR" sz="2400" dirty="0">
              <a:latin typeface="Cambria Math"/>
              <a:cs typeface="Cambria Math"/>
            </a:endParaRPr>
          </a:p>
        </p:txBody>
      </p:sp>
      <p:sp>
        <p:nvSpPr>
          <p:cNvPr id="23" name="ZoneTexte 14"/>
          <p:cNvSpPr txBox="1"/>
          <p:nvPr/>
        </p:nvSpPr>
        <p:spPr>
          <a:xfrm>
            <a:off x="3495185" y="2084299"/>
            <a:ext cx="383438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Cambria Math"/>
                <a:cs typeface="Cambria Math"/>
              </a:rPr>
              <a:t>U</a:t>
            </a:r>
            <a:endParaRPr lang="fr-FR" sz="2400" dirty="0">
              <a:latin typeface="Cambria Math"/>
              <a:cs typeface="Cambria Math"/>
            </a:endParaRPr>
          </a:p>
        </p:txBody>
      </p:sp>
      <p:sp>
        <p:nvSpPr>
          <p:cNvPr id="24" name="ZoneTexte 31"/>
          <p:cNvSpPr txBox="1"/>
          <p:nvPr/>
        </p:nvSpPr>
        <p:spPr>
          <a:xfrm>
            <a:off x="4832273" y="186280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Cambria Math"/>
                <a:cs typeface="Cambria Math"/>
              </a:rPr>
              <a:t>V</a:t>
            </a:r>
          </a:p>
        </p:txBody>
      </p:sp>
      <p:sp>
        <p:nvSpPr>
          <p:cNvPr id="25" name="ZoneTexte 34"/>
          <p:cNvSpPr txBox="1"/>
          <p:nvPr/>
        </p:nvSpPr>
        <p:spPr>
          <a:xfrm>
            <a:off x="1652798" y="5387639"/>
            <a:ext cx="171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Cambria Math"/>
                <a:cs typeface="Cambria Math"/>
              </a:rPr>
              <a:t>Φ</a:t>
            </a:r>
            <a:r>
              <a:rPr lang="fr-FR" sz="2400" baseline="-25000" dirty="0" smtClean="0">
                <a:latin typeface="Cambria Math"/>
                <a:cs typeface="Cambria Math"/>
              </a:rPr>
              <a:t>u</a:t>
            </a:r>
            <a:r>
              <a:rPr lang="fr-FR" sz="2400" dirty="0" smtClean="0">
                <a:latin typeface="Cambria Math"/>
                <a:cs typeface="Cambria Math"/>
              </a:rPr>
              <a:t>(U)</a:t>
            </a:r>
            <a:endParaRPr lang="fr-FR" sz="2400" dirty="0">
              <a:latin typeface="Cambria Math"/>
              <a:cs typeface="Cambria Math"/>
            </a:endParaRPr>
          </a:p>
        </p:txBody>
      </p:sp>
      <p:sp>
        <p:nvSpPr>
          <p:cNvPr id="26" name="ZoneTexte 35"/>
          <p:cNvSpPr txBox="1"/>
          <p:nvPr/>
        </p:nvSpPr>
        <p:spPr>
          <a:xfrm>
            <a:off x="5290288" y="5033047"/>
            <a:ext cx="1711763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Cambria Math"/>
                <a:cs typeface="Cambria Math"/>
              </a:rPr>
              <a:t>Φ</a:t>
            </a:r>
            <a:r>
              <a:rPr lang="fr-FR" sz="2400" baseline="-25000" dirty="0" smtClean="0">
                <a:latin typeface="Cambria Math"/>
                <a:cs typeface="Cambria Math"/>
              </a:rPr>
              <a:t>v</a:t>
            </a:r>
            <a:r>
              <a:rPr lang="fr-FR" sz="2400" dirty="0" smtClean="0">
                <a:latin typeface="Cambria Math"/>
                <a:cs typeface="Cambria Math"/>
              </a:rPr>
              <a:t>(V)</a:t>
            </a:r>
            <a:endParaRPr lang="fr-FR" sz="2400" dirty="0">
              <a:latin typeface="Cambria Math"/>
              <a:cs typeface="Cambria Math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0" y="-921577"/>
            <a:ext cx="8836759" cy="6616249"/>
            <a:chOff x="36575" y="-1276561"/>
            <a:chExt cx="8836759" cy="6616249"/>
          </a:xfrm>
        </p:grpSpPr>
        <p:grpSp>
          <p:nvGrpSpPr>
            <p:cNvPr id="28" name="Group 27"/>
            <p:cNvGrpSpPr/>
            <p:nvPr/>
          </p:nvGrpSpPr>
          <p:grpSpPr>
            <a:xfrm>
              <a:off x="36575" y="-1276561"/>
              <a:ext cx="8836759" cy="6616249"/>
              <a:chOff x="1620602" y="1103502"/>
              <a:chExt cx="3824528" cy="2984508"/>
            </a:xfrm>
          </p:grpSpPr>
          <p:sp>
            <p:nvSpPr>
              <p:cNvPr id="31" name="Arc 30"/>
              <p:cNvSpPr/>
              <p:nvPr/>
            </p:nvSpPr>
            <p:spPr>
              <a:xfrm rot="9543298">
                <a:off x="1952322" y="1103502"/>
                <a:ext cx="3492808" cy="849773"/>
              </a:xfrm>
              <a:prstGeom prst="arc">
                <a:avLst>
                  <a:gd name="adj1" fmla="val 14476534"/>
                  <a:gd name="adj2" fmla="val 21263764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2" name="Arc 31"/>
              <p:cNvSpPr/>
              <p:nvPr/>
            </p:nvSpPr>
            <p:spPr>
              <a:xfrm>
                <a:off x="1620602" y="2249067"/>
                <a:ext cx="992206" cy="1838943"/>
              </a:xfrm>
              <a:prstGeom prst="arc">
                <a:avLst>
                  <a:gd name="adj1" fmla="val 16473905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3" name="Arc 32"/>
              <p:cNvSpPr/>
              <p:nvPr/>
            </p:nvSpPr>
            <p:spPr>
              <a:xfrm rot="9867664">
                <a:off x="2565173" y="2692215"/>
                <a:ext cx="2216347" cy="309187"/>
              </a:xfrm>
              <a:prstGeom prst="arc">
                <a:avLst>
                  <a:gd name="adj1" fmla="val 11106134"/>
                  <a:gd name="adj2" fmla="val 0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4" name="Arc 33"/>
              <p:cNvSpPr/>
              <p:nvPr/>
            </p:nvSpPr>
            <p:spPr>
              <a:xfrm>
                <a:off x="3651316" y="1825713"/>
                <a:ext cx="932672" cy="1885247"/>
              </a:xfrm>
              <a:prstGeom prst="arc">
                <a:avLst>
                  <a:gd name="adj1" fmla="val 15911194"/>
                  <a:gd name="adj2" fmla="val 20976089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5" name="ZoneTexte 7"/>
              <p:cNvSpPr txBox="1"/>
              <p:nvPr/>
            </p:nvSpPr>
            <p:spPr>
              <a:xfrm>
                <a:off x="4071528" y="2005103"/>
                <a:ext cx="528161" cy="291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600" i="1" dirty="0" smtClean="0">
                    <a:latin typeface="Cambria Math"/>
                    <a:cs typeface="Cambria Math"/>
                  </a:rPr>
                  <a:t>M</a:t>
                </a:r>
                <a:endParaRPr lang="fr-FR" sz="3600" i="1" dirty="0">
                  <a:latin typeface="Cambria Math"/>
                  <a:cs typeface="Cambria Math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>
              <a:off x="4163263" y="1714060"/>
              <a:ext cx="83452" cy="827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40002" y="1255826"/>
              <a:ext cx="381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endParaRPr lang="de-CH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790742" y="4340309"/>
                <a:ext cx="6053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742" y="4340309"/>
                <a:ext cx="60539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7021602" y="6035965"/>
            <a:ext cx="5126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UV mapping in computer graphics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054353" y="207587"/>
            <a:ext cx="5114238" cy="15696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rgbClr val="FF0000"/>
                </a:solidFill>
              </a:rPr>
              <a:t>Global geometric </a:t>
            </a:r>
            <a:r>
              <a:rPr lang="en-US" sz="2400" dirty="0"/>
              <a:t>objects</a:t>
            </a:r>
          </a:p>
          <a:p>
            <a:pPr algn="ctr"/>
            <a:r>
              <a:rPr lang="en-US" sz="2400" dirty="0"/>
              <a:t> vs </a:t>
            </a:r>
            <a:endParaRPr lang="en-US" sz="2400" dirty="0" smtClean="0"/>
          </a:p>
          <a:p>
            <a:pPr algn="ctr"/>
            <a:r>
              <a:rPr lang="en-US" sz="2400" b="1" u="sng" dirty="0" smtClean="0">
                <a:solidFill>
                  <a:srgbClr val="FF0000"/>
                </a:solidFill>
              </a:rPr>
              <a:t>Local descriptions</a:t>
            </a:r>
            <a:r>
              <a:rPr lang="en-US" sz="2400" b="1" u="sng" dirty="0" smtClean="0"/>
              <a:t> </a:t>
            </a:r>
          </a:p>
          <a:p>
            <a:pPr algn="ctr"/>
            <a:r>
              <a:rPr lang="en-US" sz="2400" dirty="0" smtClean="0"/>
              <a:t>in </a:t>
            </a:r>
            <a:r>
              <a:rPr lang="en-US" sz="2400" dirty="0"/>
              <a:t>local </a:t>
            </a:r>
            <a:r>
              <a:rPr lang="en-US" sz="2400" dirty="0" smtClean="0"/>
              <a:t>chart coordinates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968" y="3474577"/>
            <a:ext cx="4943473" cy="257547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528874" y="2375409"/>
            <a:ext cx="57210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	Atlas= set of charts</a:t>
            </a:r>
          </a:p>
          <a:p>
            <a:r>
              <a:rPr lang="en-US" sz="2800" dirty="0" smtClean="0"/>
              <a:t>Coordinates in </a:t>
            </a:r>
            <a:r>
              <a:rPr lang="en-US" sz="2800" dirty="0" err="1" smtClean="0"/>
              <a:t>charts+transition</a:t>
            </a:r>
            <a:r>
              <a:rPr lang="en-US" sz="2800" dirty="0" smtClean="0"/>
              <a:t> maps</a:t>
            </a:r>
          </a:p>
        </p:txBody>
      </p:sp>
      <p:sp>
        <p:nvSpPr>
          <p:cNvPr id="4" name="Explosion 1 3"/>
          <p:cNvSpPr/>
          <p:nvPr/>
        </p:nvSpPr>
        <p:spPr>
          <a:xfrm>
            <a:off x="249303" y="1604767"/>
            <a:ext cx="3539814" cy="2175888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Locally Euclidean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(homeomorphism)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0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26996" y="33503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Fisher information matrix (FIM)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/>
              <p:cNvSpPr txBox="1">
                <a:spLocks/>
              </p:cNvSpPr>
              <p:nvPr/>
            </p:nvSpPr>
            <p:spPr>
              <a:xfrm>
                <a:off x="1674876" y="2504505"/>
                <a:ext cx="8494776" cy="3837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de-CH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</a:t>
                </a:r>
                <a:r>
                  <a:rPr lang="de-CH" sz="2800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de-CH" sz="2800" baseline="-25000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ij</a:t>
                </a:r>
                <a:r>
                  <a:rPr lang="de-CH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l-GR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ξ</a:t>
                </a:r>
                <a:r>
                  <a:rPr lang="de-CH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)=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de-CH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de-CH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de-CH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el-GR" sz="2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  <m:r>
                              <m:rPr>
                                <m:sty m:val="p"/>
                              </m:rPr>
                              <a:rPr lang="de-CH" sz="2800" b="0" i="0" baseline="3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de-CH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CH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de-CH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l-GR" sz="28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de-CH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(x))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CH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  <m:r>
                          <m:rPr>
                            <m:sty m:val="p"/>
                          </m:rPr>
                          <a:rPr lang="de-CH" sz="2800" b="0" i="0" baseline="3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den>
                    </m:f>
                    <m:r>
                      <m:rPr>
                        <m:sty m:val="p"/>
                      </m:rPr>
                      <a:rPr lang="de-CH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CH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de-CH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l-GR" sz="28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m:rPr>
                        <m:nor/>
                      </m:rPr>
                      <a:rPr lang="de-CH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de-CH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de-CH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  <m:r>
                      <m:rPr>
                        <m:nor/>
                      </m:rPr>
                      <a:rPr lang="de-CH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l-GR" sz="28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m:rPr>
                        <m:nor/>
                      </m:rPr>
                      <a:rPr lang="de-CH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de-CH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de-CH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de-CH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dx</m:t>
                    </m:r>
                  </m:oMath>
                </a14:m>
                <a:endParaRPr lang="de-CH" sz="28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76" y="2504505"/>
                <a:ext cx="8494776" cy="383730"/>
              </a:xfrm>
              <a:prstGeom prst="rect">
                <a:avLst/>
              </a:prstGeom>
              <a:blipFill>
                <a:blip r:embed="rId3"/>
                <a:stretch>
                  <a:fillRect t="-46032" b="-49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1329436" y="1562672"/>
                <a:ext cx="8494776" cy="3837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m:rPr>
                        <m:nor/>
                      </m:rPr>
                      <a:rPr lang="de-CH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m:rPr>
                        <m:nor/>
                      </m:rPr>
                      <a:rPr lang="de-CH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de-CH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CH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l-GR" sz="280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de-CH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CH" sz="2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  <m:r>
                          <m:rPr>
                            <m:sty m:val="p"/>
                          </m:rPr>
                          <a:rPr lang="de-CH" sz="2800" b="0" i="0" baseline="3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den>
                    </m:f>
                    <m:r>
                      <m:rPr>
                        <m:sty m:val="p"/>
                      </m:rPr>
                      <a:rPr lang="de-CH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CH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de-CH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l-GR" sz="28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m:rPr>
                        <m:nor/>
                      </m:rPr>
                      <a:rPr lang="de-CH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CH" sz="2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  <m:r>
                          <m:rPr>
                            <m:sty m:val="p"/>
                          </m:rPr>
                          <a:rPr lang="de-CH" sz="2800" b="0" i="0" baseline="30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den>
                    </m:f>
                    <m:r>
                      <m:rPr>
                        <m:sty m:val="p"/>
                      </m:rPr>
                      <a:rPr lang="de-CH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CH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de-CH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l-GR" sz="28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m:rPr>
                        <m:nor/>
                      </m:rPr>
                      <a:rPr lang="de-CH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endParaRPr lang="de-CH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436" y="1562672"/>
                <a:ext cx="8494776" cy="383730"/>
              </a:xfrm>
              <a:prstGeom prst="rect">
                <a:avLst/>
              </a:prstGeom>
              <a:blipFill>
                <a:blip r:embed="rId4"/>
                <a:stretch>
                  <a:fillRect t="-46032" b="-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53051" y="3043871"/>
            <a:ext cx="12150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FIM is </a:t>
            </a:r>
            <a:r>
              <a:rPr lang="en-US" sz="3600" dirty="0" smtClean="0">
                <a:solidFill>
                  <a:srgbClr val="FF0000"/>
                </a:solidFill>
              </a:rPr>
              <a:t>positive-semidefinite</a:t>
            </a:r>
            <a:r>
              <a:rPr lang="en-US" sz="3600" dirty="0" smtClean="0"/>
              <a:t>, </a:t>
            </a:r>
            <a:r>
              <a:rPr lang="en-US" sz="3600" b="1" u="sng" dirty="0" smtClean="0">
                <a:solidFill>
                  <a:srgbClr val="FF0000"/>
                </a:solidFill>
              </a:rPr>
              <a:t>positive-definite</a:t>
            </a:r>
            <a:r>
              <a:rPr lang="en-US" sz="3600" dirty="0" smtClean="0"/>
              <a:t> for </a:t>
            </a:r>
            <a:r>
              <a:rPr lang="en-US" sz="3600" u="sng" dirty="0" smtClean="0"/>
              <a:t>regular models</a:t>
            </a:r>
            <a:endParaRPr lang="en-US" sz="3600" u="sng" dirty="0"/>
          </a:p>
        </p:txBody>
      </p:sp>
      <p:pic>
        <p:nvPicPr>
          <p:cNvPr id="4098" name="Picture 2" descr="Image result for fisher ronal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144" y="167393"/>
            <a:ext cx="2042016" cy="222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2.wp.com/www.gaussianwaves.com/gaussianwaves/wp-content/uploads/2012/10/Fisher_Information_Curvature.png?zoom=1.5&amp;w=739&amp;ssl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8001"/>
            <a:ext cx="4910485" cy="318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788810" y="2477337"/>
            <a:ext cx="226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Sir Ronald Fisher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8799" y="3772054"/>
            <a:ext cx="6677281" cy="1226302"/>
          </a:xfrm>
          <a:prstGeom prst="rect">
            <a:avLst/>
          </a:prstGeom>
        </p:spPr>
      </p:pic>
      <p:pic>
        <p:nvPicPr>
          <p:cNvPr id="3074" name="Picture 2" descr="https://images.springer.com/sgw/books/medium/9780387464084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1" y="1216263"/>
            <a:ext cx="1146041" cy="176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8799" y="5151233"/>
            <a:ext cx="6623050" cy="1575967"/>
          </a:xfrm>
          <a:prstGeom prst="rect">
            <a:avLst/>
          </a:prstGeom>
        </p:spPr>
      </p:pic>
      <p:sp>
        <p:nvSpPr>
          <p:cNvPr id="4" name="Explosion 1 3"/>
          <p:cNvSpPr/>
          <p:nvPr/>
        </p:nvSpPr>
        <p:spPr>
          <a:xfrm>
            <a:off x="4673600" y="4775200"/>
            <a:ext cx="1554480" cy="1259840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1922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88798" y="3690202"/>
            <a:ext cx="6551361" cy="1308154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9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046" y="0"/>
            <a:ext cx="12539287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Fisher-Rao geometry and </a:t>
            </a:r>
            <a:r>
              <a:rPr lang="en-US" b="1" u="sng" dirty="0" smtClean="0">
                <a:solidFill>
                  <a:schemeClr val="accent1"/>
                </a:solidFill>
              </a:rPr>
              <a:t>geodesic distance</a:t>
            </a:r>
            <a:endParaRPr lang="en-US" sz="4800" b="1" u="sng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" y="1614904"/>
            <a:ext cx="8594390" cy="5587631"/>
          </a:xfrm>
          <a:prstGeom prst="rect">
            <a:avLst/>
          </a:prstGeom>
        </p:spPr>
      </p:pic>
      <p:sp>
        <p:nvSpPr>
          <p:cNvPr id="8" name="Explosion 2 7"/>
          <p:cNvSpPr/>
          <p:nvPr/>
        </p:nvSpPr>
        <p:spPr>
          <a:xfrm>
            <a:off x="7820043" y="4099174"/>
            <a:ext cx="4524415" cy="2410765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Riemannian geodesics </a:t>
            </a:r>
            <a:r>
              <a:rPr lang="en-US" sz="2000" b="1" u="sng" dirty="0" smtClean="0">
                <a:solidFill>
                  <a:schemeClr val="tx1"/>
                </a:solidFill>
              </a:rPr>
              <a:t>locally</a:t>
            </a:r>
            <a:r>
              <a:rPr lang="en-US" sz="2000" b="1" dirty="0" smtClean="0">
                <a:solidFill>
                  <a:schemeClr val="tx1"/>
                </a:solidFill>
              </a:rPr>
              <a:t> minimize lengths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864" y="1208015"/>
            <a:ext cx="3000636" cy="14228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634" y="1078276"/>
            <a:ext cx="2056807" cy="1797390"/>
          </a:xfrm>
          <a:prstGeom prst="rect">
            <a:avLst/>
          </a:prstGeom>
        </p:spPr>
      </p:pic>
      <p:sp>
        <p:nvSpPr>
          <p:cNvPr id="11" name="Explosion 2 10"/>
          <p:cNvSpPr/>
          <p:nvPr/>
        </p:nvSpPr>
        <p:spPr>
          <a:xfrm>
            <a:off x="6801401" y="2647327"/>
            <a:ext cx="5813386" cy="1355780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independent to </a:t>
            </a:r>
            <a:r>
              <a:rPr lang="en-US" b="1" dirty="0" err="1" smtClean="0">
                <a:solidFill>
                  <a:schemeClr val="tx1"/>
                </a:solidFill>
              </a:rPr>
              <a:t>reparameterization</a:t>
            </a:r>
            <a:r>
              <a:rPr lang="en-US" b="1" dirty="0" smtClean="0">
                <a:solidFill>
                  <a:schemeClr val="tx1"/>
                </a:solidFill>
              </a:rPr>
              <a:t> of </a:t>
            </a:r>
            <a:r>
              <a:rPr lang="el-GR" b="1" dirty="0" smtClean="0">
                <a:solidFill>
                  <a:schemeClr val="tx1"/>
                </a:solidFill>
              </a:rPr>
              <a:t>θ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318" y="1350933"/>
            <a:ext cx="553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Fisher information </a:t>
            </a:r>
            <a:r>
              <a:rPr lang="en-US" sz="3200" b="1" dirty="0" smtClean="0">
                <a:solidFill>
                  <a:srgbClr val="FF0000"/>
                </a:solidFill>
              </a:rPr>
              <a:t>metric </a:t>
            </a:r>
            <a:r>
              <a:rPr lang="en-US" sz="3200" b="1" dirty="0">
                <a:solidFill>
                  <a:srgbClr val="FF0000"/>
                </a:solidFill>
              </a:rPr>
              <a:t>(FIM)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68683" y="4342215"/>
            <a:ext cx="6448300" cy="1421275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3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666" y="736980"/>
            <a:ext cx="9121306" cy="5637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7512" y="6374218"/>
            <a:ext cx="12280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Pattern recognition in nuclear fusion data by means of geometric methods in probabilistic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spaces, 2017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1480" y="5029200"/>
            <a:ext cx="252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Pseudo-sphere</a:t>
            </a:r>
          </a:p>
          <a:p>
            <a:r>
              <a:rPr lang="en-US" dirty="0" smtClean="0"/>
              <a:t>(negative curvature -1/2)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35279" y="0"/>
            <a:ext cx="12182541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Riemannian geometry of normal distributions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equipped with FIM:  hyperbolic geometry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7" name="Picture 2" descr="Image result for gaussian dens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582" y="1509305"/>
            <a:ext cx="4876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xplosion 2 7"/>
          <p:cNvSpPr/>
          <p:nvPr/>
        </p:nvSpPr>
        <p:spPr>
          <a:xfrm>
            <a:off x="-606509" y="2789577"/>
            <a:ext cx="5243727" cy="2364314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Metric tensor: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Measure vector lengths, angles on tangent space</a:t>
            </a:r>
          </a:p>
        </p:txBody>
      </p:sp>
    </p:spTree>
    <p:extLst>
      <p:ext uri="{BB962C8B-B14F-4D97-AF65-F5344CB8AC3E}">
        <p14:creationId xmlns:p14="http://schemas.microsoft.com/office/powerpoint/2010/main" val="429042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xplosion 2 15"/>
          <p:cNvSpPr/>
          <p:nvPr/>
        </p:nvSpPr>
        <p:spPr>
          <a:xfrm>
            <a:off x="7609416" y="1708359"/>
            <a:ext cx="5731727" cy="1798798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Accuracy of estimator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</a:t>
            </a:r>
            <a:r>
              <a:rPr lang="en-US" b="1" dirty="0" smtClean="0">
                <a:solidFill>
                  <a:schemeClr val="tx1"/>
                </a:solidFill>
              </a:rPr>
              <a:t>epends on true parameter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93582" y="-17321"/>
            <a:ext cx="120652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accent1"/>
                </a:solidFill>
              </a:rPr>
              <a:t>Cramer-Rao lower bound: Inverse of Fisher information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66" y="3564240"/>
            <a:ext cx="6669248" cy="1612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213" y="3865319"/>
            <a:ext cx="3661312" cy="9276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06213" y="3522286"/>
            <a:ext cx="368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Under regularity conditions: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0" y="632368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Cramer-Rao lower bound and information geometry.  Connected at Infinity II, 2013.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2866" y="1275318"/>
            <a:ext cx="8839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Löwner partial ordering on positive-semi-definite </a:t>
            </a:r>
            <a:r>
              <a:rPr lang="en-US" sz="2800" dirty="0" smtClean="0"/>
              <a:t>matrices: 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7634" y="1316456"/>
            <a:ext cx="2655293" cy="4238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3582" y="2453262"/>
            <a:ext cx="3046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 smtClean="0">
                <a:solidFill>
                  <a:srgbClr val="FF0000"/>
                </a:solidFill>
              </a:rPr>
              <a:t>CRLB Theorem</a:t>
            </a:r>
            <a:r>
              <a:rPr lang="en-US" sz="3600" dirty="0" smtClean="0"/>
              <a:t>:</a:t>
            </a:r>
            <a:endParaRPr lang="en-US" sz="3600" dirty="0"/>
          </a:p>
        </p:txBody>
      </p:sp>
      <p:grpSp>
        <p:nvGrpSpPr>
          <p:cNvPr id="2" name="Group 1"/>
          <p:cNvGrpSpPr/>
          <p:nvPr/>
        </p:nvGrpSpPr>
        <p:grpSpPr>
          <a:xfrm>
            <a:off x="3422937" y="1822270"/>
            <a:ext cx="4692758" cy="1676284"/>
            <a:chOff x="4187662" y="1892094"/>
            <a:chExt cx="4692758" cy="16762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87662" y="1892094"/>
              <a:ext cx="4583821" cy="1676284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296599" y="2094417"/>
              <a:ext cx="4583821" cy="1362609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ight Arrow 2"/>
          <p:cNvSpPr/>
          <p:nvPr/>
        </p:nvSpPr>
        <p:spPr>
          <a:xfrm>
            <a:off x="6666033" y="3621029"/>
            <a:ext cx="943383" cy="927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75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974" y="858575"/>
            <a:ext cx="6219825" cy="125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76" y="-89096"/>
            <a:ext cx="11868133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</a:t>
            </a:r>
            <a:r>
              <a:rPr lang="en-US" b="1" dirty="0" smtClean="0">
                <a:solidFill>
                  <a:schemeClr val="accent1"/>
                </a:solidFill>
              </a:rPr>
              <a:t>alculating Rao’s distance is often </a:t>
            </a:r>
            <a:r>
              <a:rPr lang="en-US" b="1" dirty="0" err="1" smtClean="0">
                <a:solidFill>
                  <a:schemeClr val="accent1"/>
                </a:solidFill>
              </a:rPr>
              <a:t>untractable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058" y="1966340"/>
            <a:ext cx="11127658" cy="332609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Need to solve the </a:t>
            </a:r>
            <a:r>
              <a:rPr lang="en-US" b="1" dirty="0" smtClean="0">
                <a:solidFill>
                  <a:srgbClr val="FF0000"/>
                </a:solidFill>
              </a:rPr>
              <a:t>Ordinary Differential Equation </a:t>
            </a:r>
            <a:r>
              <a:rPr lang="en-US" dirty="0" smtClean="0"/>
              <a:t>(ODE) for find the </a:t>
            </a:r>
            <a:r>
              <a:rPr lang="en-US" u="sng" dirty="0" smtClean="0">
                <a:solidFill>
                  <a:srgbClr val="FF0000"/>
                </a:solidFill>
              </a:rPr>
              <a:t>geodesic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(but trivial in 1D):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Need to </a:t>
            </a:r>
            <a:r>
              <a:rPr lang="en-US" sz="3600" b="1" u="sng" dirty="0" smtClean="0">
                <a:solidFill>
                  <a:srgbClr val="FF0000"/>
                </a:solidFill>
              </a:rPr>
              <a:t>integrate</a:t>
            </a:r>
            <a:r>
              <a:rPr lang="en-US" dirty="0" smtClean="0"/>
              <a:t> the infinitesimal length elements along the geodesics…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974" y="2685655"/>
            <a:ext cx="5391150" cy="104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5974" y="3629388"/>
            <a:ext cx="7934325" cy="1123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642" y="5541552"/>
            <a:ext cx="114428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No closed-form Fisher-Rao  distance between multivariate </a:t>
            </a:r>
            <a:r>
              <a:rPr lang="en-US" sz="3200" dirty="0" err="1" smtClean="0"/>
              <a:t>normals</a:t>
            </a:r>
            <a:r>
              <a:rPr lang="en-US" sz="3200" dirty="0" smtClean="0"/>
              <a:t>!</a:t>
            </a:r>
          </a:p>
          <a:p>
            <a:r>
              <a:rPr lang="en-US" sz="3200" dirty="0" smtClean="0"/>
              <a:t>-&gt; geodesic shooting </a:t>
            </a:r>
            <a:r>
              <a:rPr lang="en-US" sz="2400" dirty="0" smtClean="0"/>
              <a:t>(BVP: boundary value problem, IVP: initial value problem)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8379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6656" y="27224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Ordinary steepest gradient </a:t>
            </a:r>
            <a:r>
              <a:rPr lang="en-US" sz="4800" b="1" dirty="0">
                <a:solidFill>
                  <a:schemeClr val="accent1"/>
                </a:solidFill>
              </a:rPr>
              <a:t>descent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923" y="1194920"/>
            <a:ext cx="10515600" cy="4351338"/>
          </a:xfrm>
        </p:spPr>
        <p:txBody>
          <a:bodyPr/>
          <a:lstStyle/>
          <a:p>
            <a:r>
              <a:rPr lang="en-US" dirty="0" smtClean="0"/>
              <a:t>Iterative optimization algorithm</a:t>
            </a:r>
          </a:p>
          <a:p>
            <a:r>
              <a:rPr lang="en-US" dirty="0" smtClean="0"/>
              <a:t>Start from an initial parameter value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Update iteratively </a:t>
            </a:r>
            <a:r>
              <a:rPr lang="en-US" dirty="0" smtClean="0"/>
              <a:t>the current parameter using a </a:t>
            </a:r>
            <a:r>
              <a:rPr lang="en-US" dirty="0" smtClean="0">
                <a:solidFill>
                  <a:srgbClr val="FF0000"/>
                </a:solidFill>
              </a:rPr>
              <a:t>learning rate </a:t>
            </a:r>
            <a:r>
              <a:rPr lang="el-GR" dirty="0" smtClean="0"/>
              <a:t>α</a:t>
            </a:r>
            <a:r>
              <a:rPr lang="en-US" dirty="0" smtClean="0"/>
              <a:t> (step size) and the </a:t>
            </a:r>
            <a:r>
              <a:rPr lang="en-US" dirty="0" smtClean="0">
                <a:solidFill>
                  <a:srgbClr val="FF0000"/>
                </a:solidFill>
              </a:rPr>
              <a:t>gradient of the energy function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2050" name="Picture 2" descr="\theta_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509" y="1658984"/>
            <a:ext cx="510947" cy="56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\theta_{t+1} =\theta_{t}-\alpha\nabla E(\theta_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197" y="3074868"/>
            <a:ext cx="6584338" cy="88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76396" y="4277955"/>
            <a:ext cx="65632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First-order optimization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Zig-zag local minimum convergence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Stopping criterion</a:t>
            </a:r>
            <a:endParaRPr lang="en-US" sz="3200" dirty="0"/>
          </a:p>
        </p:txBody>
      </p:sp>
      <p:pic>
        <p:nvPicPr>
          <p:cNvPr id="2058" name="Picture 10" descr="Banana-SteepDesc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896" y="3963754"/>
            <a:ext cx="2736186" cy="219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41197" y="6201872"/>
            <a:ext cx="7318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Similarly, maximization with hill climbing, steepest ascent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2326768" y="3031627"/>
            <a:ext cx="6812835" cy="969667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1163" y="101929"/>
            <a:ext cx="10829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/>
                </a:solidFill>
              </a:rPr>
              <a:t>Using the Fisher Information Matrix without geodesics?</a:t>
            </a:r>
            <a:endParaRPr lang="en-US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324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0709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Steepest descent in a Riemannian space:</a:t>
            </a:r>
            <a:br>
              <a:rPr lang="en-US" sz="4800" b="1" dirty="0" smtClean="0">
                <a:solidFill>
                  <a:schemeClr val="accent1"/>
                </a:solidFill>
              </a:rPr>
            </a:br>
            <a:r>
              <a:rPr lang="en-US" sz="4800" b="1" dirty="0">
                <a:solidFill>
                  <a:schemeClr val="accent1"/>
                </a:solidFill>
              </a:rPr>
              <a:t>	</a:t>
            </a:r>
            <a:r>
              <a:rPr lang="en-US" sz="4800" b="1" dirty="0" smtClean="0">
                <a:solidFill>
                  <a:schemeClr val="accent1"/>
                </a:solidFill>
              </a:rPr>
              <a:t>				</a:t>
            </a:r>
            <a:r>
              <a:rPr lang="en-US" sz="6000" b="1" u="sng" dirty="0" smtClean="0">
                <a:solidFill>
                  <a:srgbClr val="FF0000"/>
                </a:solidFill>
              </a:rPr>
              <a:t>The natural gradient</a:t>
            </a:r>
            <a:endParaRPr lang="en-US" sz="4800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steepest descent direction of E</a:t>
            </a:r>
            <a:r>
              <a:rPr lang="en-US" dirty="0" smtClean="0"/>
              <a:t>(</a:t>
            </a:r>
            <a:r>
              <a:rPr lang="el-GR" dirty="0" smtClean="0"/>
              <a:t>θ</a:t>
            </a:r>
            <a:r>
              <a:rPr lang="en-US" dirty="0" smtClean="0"/>
              <a:t>) </a:t>
            </a:r>
            <a:r>
              <a:rPr lang="en-US" dirty="0"/>
              <a:t>in a </a:t>
            </a:r>
            <a:r>
              <a:rPr lang="en-US" dirty="0">
                <a:solidFill>
                  <a:srgbClr val="FF0000"/>
                </a:solidFill>
              </a:rPr>
              <a:t>Riemannian space</a:t>
            </a:r>
            <a:r>
              <a:rPr lang="en-US" dirty="0"/>
              <a:t> is given by</a:t>
            </a:r>
          </a:p>
        </p:txBody>
      </p:sp>
      <p:sp>
        <p:nvSpPr>
          <p:cNvPr id="4" name="Rectangle 3"/>
          <p:cNvSpPr/>
          <p:nvPr/>
        </p:nvSpPr>
        <p:spPr>
          <a:xfrm>
            <a:off x="216715" y="6311900"/>
            <a:ext cx="117585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Amari, Shun-</a:t>
            </a:r>
            <a:r>
              <a:rPr lang="en-US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Ichi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. "Natural gradient works efficiently in learning." </a:t>
            </a:r>
            <a:r>
              <a:rPr lang="en-US" b="1" i="1" dirty="0">
                <a:solidFill>
                  <a:schemeClr val="accent6"/>
                </a:solidFill>
                <a:latin typeface="Arial" panose="020B0604020202020204" pitchFamily="34" charset="0"/>
              </a:rPr>
              <a:t>Neural computation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 10.2 (1998): 251-276.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1026" name="Picture 2" descr="-\tilde{\nabla} E(\theta)=-G^{-1}(\theta) \nabla E(\theta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050" y="2418024"/>
            <a:ext cx="762000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theta_{t+1}=\theta_{t}-l_{t} \tilde{\nabla} E \left(\theta_{t}\right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902" y="3256412"/>
            <a:ext cx="762000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18529" y="4783923"/>
            <a:ext cx="2145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Learning rate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8327477" y="4369689"/>
            <a:ext cx="491052" cy="67584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89050" y="5532092"/>
            <a:ext cx="951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Computing the inverse of the Fisher information matrix is tricky!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656884" y="2943443"/>
            <a:ext cx="825994" cy="236370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xplosion 2 12"/>
          <p:cNvSpPr/>
          <p:nvPr/>
        </p:nvSpPr>
        <p:spPr>
          <a:xfrm>
            <a:off x="-121583" y="2414052"/>
            <a:ext cx="4028565" cy="3641260"/>
          </a:xfrm>
          <a:prstGeom prst="irregularSeal2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Type checking:</a:t>
            </a:r>
          </a:p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Contravariantform</a:t>
            </a:r>
            <a:r>
              <a:rPr lang="en-US" b="1" dirty="0" smtClean="0">
                <a:solidFill>
                  <a:schemeClr val="tx1"/>
                </a:solidFill>
              </a:rPr>
              <a:t> of the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o</a:t>
            </a:r>
            <a:r>
              <a:rPr lang="en-US" b="1" dirty="0" smtClean="0">
                <a:solidFill>
                  <a:schemeClr val="tx1"/>
                </a:solidFill>
              </a:rPr>
              <a:t>rdinary gradient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01404" y="3194298"/>
            <a:ext cx="7857975" cy="1295411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xplosion 1 4"/>
          <p:cNvSpPr/>
          <p:nvPr/>
        </p:nvSpPr>
        <p:spPr>
          <a:xfrm>
            <a:off x="5597234" y="0"/>
            <a:ext cx="6373091" cy="1737409"/>
          </a:xfrm>
          <a:prstGeom prst="irregularSeal1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Computational geometry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for ML!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Outline of this talk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309" y="1451551"/>
            <a:ext cx="11935691" cy="540644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Introduction to some famous </a:t>
            </a:r>
            <a:r>
              <a:rPr lang="en-US" sz="3600" b="1" u="sng" dirty="0" smtClean="0">
                <a:solidFill>
                  <a:srgbClr val="FF0000"/>
                </a:solidFill>
              </a:rPr>
              <a:t>geometric learning machines</a:t>
            </a:r>
          </a:p>
          <a:p>
            <a:pPr lvl="1"/>
            <a:r>
              <a:rPr lang="en-US" sz="3600" b="1" dirty="0" smtClean="0">
                <a:solidFill>
                  <a:schemeClr val="accent6"/>
                </a:solidFill>
              </a:rPr>
              <a:t>Unsupervised learning</a:t>
            </a:r>
            <a:r>
              <a:rPr lang="en-US" sz="3600" dirty="0" smtClean="0"/>
              <a:t>: Riemannian manifold learning</a:t>
            </a:r>
          </a:p>
          <a:p>
            <a:pPr lvl="1"/>
            <a:r>
              <a:rPr lang="en-US" sz="3600" b="1" dirty="0" smtClean="0">
                <a:solidFill>
                  <a:schemeClr val="accent6"/>
                </a:solidFill>
              </a:rPr>
              <a:t>Supervised learning</a:t>
            </a:r>
            <a:r>
              <a:rPr lang="en-US" sz="3600" dirty="0" smtClean="0"/>
              <a:t>: </a:t>
            </a:r>
          </a:p>
          <a:p>
            <a:pPr lvl="4"/>
            <a:r>
              <a:rPr lang="en-US" sz="3600" dirty="0" smtClean="0"/>
              <a:t>Kernel machines and Hilbert geometry (RKHS)</a:t>
            </a:r>
          </a:p>
          <a:p>
            <a:pPr lvl="4"/>
            <a:r>
              <a:rPr lang="en-US" sz="3600" dirty="0" smtClean="0"/>
              <a:t>Deep learning and trajectories on </a:t>
            </a:r>
            <a:r>
              <a:rPr lang="en-US" sz="3600" dirty="0" err="1" smtClean="0"/>
              <a:t>neuromanifolds</a:t>
            </a:r>
            <a:endParaRPr lang="en-US" sz="3600" dirty="0" smtClean="0"/>
          </a:p>
          <a:p>
            <a:r>
              <a:rPr lang="en-US" sz="3600" b="1" dirty="0" smtClean="0">
                <a:solidFill>
                  <a:srgbClr val="FF0000"/>
                </a:solidFill>
              </a:rPr>
              <a:t>Information geometry </a:t>
            </a:r>
            <a:r>
              <a:rPr lang="en-US" sz="3600" dirty="0" smtClean="0"/>
              <a:t>and </a:t>
            </a:r>
            <a:r>
              <a:rPr lang="en-US" sz="3600" b="1" u="sng" dirty="0" smtClean="0">
                <a:solidFill>
                  <a:srgbClr val="FF0000"/>
                </a:solidFill>
              </a:rPr>
              <a:t>information projections</a:t>
            </a:r>
            <a:r>
              <a:rPr lang="en-US" sz="3600" dirty="0" smtClean="0"/>
              <a:t>:</a:t>
            </a:r>
          </a:p>
          <a:p>
            <a:pPr lvl="4"/>
            <a:r>
              <a:rPr lang="en-US" sz="3600" dirty="0"/>
              <a:t> </a:t>
            </a:r>
            <a:r>
              <a:rPr lang="en-US" sz="3600" dirty="0" smtClean="0"/>
              <a:t>The </a:t>
            </a:r>
            <a:r>
              <a:rPr lang="en-US" sz="3600" i="1" dirty="0" smtClean="0"/>
              <a:t>dualistic</a:t>
            </a:r>
            <a:r>
              <a:rPr lang="en-US" sz="3600" dirty="0" smtClean="0"/>
              <a:t> geometric structures</a:t>
            </a:r>
            <a:endParaRPr lang="en-US" sz="3600" dirty="0"/>
          </a:p>
          <a:p>
            <a:r>
              <a:rPr lang="en-US" sz="3600" dirty="0" smtClean="0"/>
              <a:t>Geometry of </a:t>
            </a:r>
            <a:r>
              <a:rPr lang="en-US" sz="3600" b="1" dirty="0" smtClean="0">
                <a:solidFill>
                  <a:srgbClr val="FF0000"/>
                </a:solidFill>
              </a:rPr>
              <a:t>interpolation machines</a:t>
            </a:r>
            <a:r>
              <a:rPr lang="en-US" sz="3600" dirty="0" smtClean="0"/>
              <a:t>:</a:t>
            </a:r>
          </a:p>
          <a:p>
            <a:pPr lvl="4"/>
            <a:r>
              <a:rPr lang="en-US" sz="3600" dirty="0" smtClean="0"/>
              <a:t>Double descent 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490" y="4897893"/>
            <a:ext cx="2396835" cy="171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0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752" y="11345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i="1" dirty="0" smtClean="0">
                <a:solidFill>
                  <a:schemeClr val="accent1"/>
                </a:solidFill>
              </a:rPr>
              <a:t>Pros</a:t>
            </a:r>
            <a:r>
              <a:rPr lang="en-US" sz="6000" b="1" dirty="0" smtClean="0">
                <a:solidFill>
                  <a:schemeClr val="accent1"/>
                </a:solidFill>
              </a:rPr>
              <a:t> and </a:t>
            </a:r>
            <a:r>
              <a:rPr lang="en-US" sz="6000" b="1" i="1" dirty="0" smtClean="0">
                <a:solidFill>
                  <a:schemeClr val="accent1"/>
                </a:solidFill>
              </a:rPr>
              <a:t>cons</a:t>
            </a:r>
            <a:r>
              <a:rPr lang="en-US" sz="6000" b="1" dirty="0" smtClean="0">
                <a:solidFill>
                  <a:schemeClr val="accent1"/>
                </a:solidFill>
              </a:rPr>
              <a:t> of natural gradient</a:t>
            </a:r>
            <a:endParaRPr lang="en-US" sz="6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752" y="1586280"/>
            <a:ext cx="11887200" cy="4900295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Pros:</a:t>
            </a:r>
          </a:p>
          <a:p>
            <a:pPr lvl="1"/>
            <a:r>
              <a:rPr lang="en-US" sz="2800" b="1" dirty="0" smtClean="0"/>
              <a:t>Invariant</a:t>
            </a:r>
            <a:r>
              <a:rPr lang="en-US" sz="2800" dirty="0" smtClean="0"/>
              <a:t> </a:t>
            </a:r>
            <a:r>
              <a:rPr lang="en-US" sz="2800" dirty="0"/>
              <a:t>(intrinsic) gradient </a:t>
            </a:r>
            <a:r>
              <a:rPr lang="en-US" sz="2800" dirty="0" smtClean="0"/>
              <a:t>(at infinitesimal scale/ODE)</a:t>
            </a:r>
            <a:endParaRPr lang="en-US" sz="2800" dirty="0"/>
          </a:p>
          <a:p>
            <a:pPr lvl="1"/>
            <a:r>
              <a:rPr lang="en-US" sz="2800" b="1" dirty="0" smtClean="0"/>
              <a:t>Not </a:t>
            </a:r>
            <a:r>
              <a:rPr lang="en-US" sz="2800" b="1" dirty="0"/>
              <a:t>trapped in </a:t>
            </a:r>
            <a:r>
              <a:rPr lang="en-US" sz="2800" b="1" dirty="0" smtClean="0"/>
              <a:t>plateaus </a:t>
            </a:r>
            <a:r>
              <a:rPr lang="en-US" sz="2800" dirty="0" smtClean="0"/>
              <a:t>(close to degenerate FIM) </a:t>
            </a:r>
            <a:endParaRPr lang="en-US" sz="2800" dirty="0"/>
          </a:p>
          <a:p>
            <a:pPr lvl="1"/>
            <a:r>
              <a:rPr lang="en-US" sz="2800" dirty="0" smtClean="0"/>
              <a:t>Achieve </a:t>
            </a:r>
            <a:r>
              <a:rPr lang="en-US" sz="2800" b="1" dirty="0"/>
              <a:t>Fisher efficiency </a:t>
            </a:r>
            <a:r>
              <a:rPr lang="en-US" sz="2800" dirty="0"/>
              <a:t>in online learning </a:t>
            </a:r>
            <a:endParaRPr lang="en-US" sz="2800" dirty="0" smtClean="0"/>
          </a:p>
          <a:p>
            <a:pPr lvl="1"/>
            <a:endParaRPr lang="en-US" sz="2800" dirty="0"/>
          </a:p>
          <a:p>
            <a:r>
              <a:rPr lang="en-US" sz="3200" b="1" dirty="0" smtClean="0">
                <a:solidFill>
                  <a:srgbClr val="FF0000"/>
                </a:solidFill>
              </a:rPr>
              <a:t>Cons:</a:t>
            </a:r>
            <a:endParaRPr lang="en-US" sz="3200" b="1" dirty="0">
              <a:solidFill>
                <a:srgbClr val="FF0000"/>
              </a:solidFill>
            </a:endParaRPr>
          </a:p>
          <a:p>
            <a:pPr lvl="1"/>
            <a:r>
              <a:rPr lang="en-US" sz="2800" dirty="0" smtClean="0"/>
              <a:t>Too </a:t>
            </a:r>
            <a:r>
              <a:rPr lang="en-US" sz="2800" i="1" dirty="0"/>
              <a:t>expensive</a:t>
            </a:r>
            <a:r>
              <a:rPr lang="en-US" sz="2800" dirty="0"/>
              <a:t> to compute (no closed-form FIM; need matrix </a:t>
            </a:r>
            <a:r>
              <a:rPr lang="en-US" sz="2800" dirty="0" smtClean="0"/>
              <a:t>inversion; numerical stability)  -&gt; Other Riemannian metrics studied</a:t>
            </a:r>
          </a:p>
          <a:p>
            <a:pPr lvl="1"/>
            <a:r>
              <a:rPr lang="en-US" sz="2800" dirty="0"/>
              <a:t>D</a:t>
            </a:r>
            <a:r>
              <a:rPr lang="en-US" sz="2800" dirty="0" smtClean="0"/>
              <a:t>egenerate for </a:t>
            </a:r>
            <a:r>
              <a:rPr lang="en-US" sz="2800" b="1" i="1" dirty="0" smtClean="0">
                <a:solidFill>
                  <a:schemeClr val="accent2"/>
                </a:solidFill>
              </a:rPr>
              <a:t>irregular models </a:t>
            </a:r>
            <a:r>
              <a:rPr lang="en-US" sz="2800" dirty="0" smtClean="0"/>
              <a:t>(e.g., hierarchical models, Deep learning)</a:t>
            </a:r>
          </a:p>
          <a:p>
            <a:pPr lvl="1"/>
            <a:r>
              <a:rPr lang="en-US" sz="2800" dirty="0" smtClean="0"/>
              <a:t>Need to adapt the step size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206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748" y="-7023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solidFill>
                  <a:srgbClr val="FF0000"/>
                </a:solidFill>
              </a:rPr>
              <a:t>Relative Fisher Information Matrix </a:t>
            </a:r>
            <a:r>
              <a:rPr lang="en-US" sz="4000" b="1" dirty="0" smtClean="0">
                <a:solidFill>
                  <a:schemeClr val="accent1"/>
                </a:solidFill>
              </a:rPr>
              <a:t>(RFIM) and </a:t>
            </a:r>
            <a:r>
              <a:rPr lang="en-US" sz="4000" b="1" u="sng" dirty="0" smtClean="0">
                <a:solidFill>
                  <a:srgbClr val="FF0000"/>
                </a:solidFill>
              </a:rPr>
              <a:t>Relative Natural Gradient </a:t>
            </a:r>
            <a:r>
              <a:rPr lang="en-US" sz="4000" b="1" dirty="0" smtClean="0">
                <a:solidFill>
                  <a:schemeClr val="accent1"/>
                </a:solidFill>
              </a:rPr>
              <a:t>(RNG) for </a:t>
            </a:r>
            <a:r>
              <a:rPr lang="en-US" sz="4000" b="1" dirty="0">
                <a:solidFill>
                  <a:schemeClr val="accent1"/>
                </a:solidFill>
              </a:rPr>
              <a:t>d</a:t>
            </a:r>
            <a:r>
              <a:rPr lang="en-US" sz="4000" b="1" dirty="0" smtClean="0">
                <a:solidFill>
                  <a:schemeClr val="accent1"/>
                </a:solidFill>
              </a:rPr>
              <a:t>eep learning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279" y="6323668"/>
            <a:ext cx="122367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Relative Fisher Information and Natural Gradient for Learning Large Modular Models (ICML'17)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4" y="1157461"/>
            <a:ext cx="4444933" cy="1560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59" y="1087995"/>
            <a:ext cx="3742189" cy="2473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809" y="1239626"/>
            <a:ext cx="2681077" cy="9863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992" y="2992754"/>
            <a:ext cx="6457950" cy="2324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45043" y="5314148"/>
            <a:ext cx="11778843" cy="954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800" b="1" dirty="0"/>
              <a:t>The RFIMs of single neuron models, a linear layer, a non-linear layer, a soft-max layer, two consecutive layers all have </a:t>
            </a:r>
            <a:r>
              <a:rPr lang="en-US" sz="2800" b="1" u="sng" dirty="0">
                <a:solidFill>
                  <a:srgbClr val="FF0000"/>
                </a:solidFill>
              </a:rPr>
              <a:t>simple RFIM </a:t>
            </a:r>
            <a:r>
              <a:rPr lang="en-US" sz="2800" b="1" u="sng" dirty="0" smtClean="0">
                <a:solidFill>
                  <a:srgbClr val="FF0000"/>
                </a:solidFill>
              </a:rPr>
              <a:t>closed </a:t>
            </a:r>
            <a:r>
              <a:rPr lang="en-US" sz="2800" b="1" u="sng" dirty="0">
                <a:solidFill>
                  <a:srgbClr val="FF0000"/>
                </a:solidFill>
              </a:rPr>
              <a:t>form </a:t>
            </a:r>
            <a:r>
              <a:rPr lang="en-US" sz="2800" b="1" u="sng" dirty="0" smtClean="0">
                <a:solidFill>
                  <a:srgbClr val="FF0000"/>
                </a:solidFill>
              </a:rPr>
              <a:t>solutions</a:t>
            </a:r>
            <a:endParaRPr lang="en-US" sz="2800" b="1" u="sng" dirty="0">
              <a:solidFill>
                <a:srgbClr val="FF0000"/>
              </a:solidFill>
            </a:endParaRPr>
          </a:p>
        </p:txBody>
      </p:sp>
      <p:sp>
        <p:nvSpPr>
          <p:cNvPr id="14" name="Explosion 2 13"/>
          <p:cNvSpPr/>
          <p:nvPr/>
        </p:nvSpPr>
        <p:spPr>
          <a:xfrm>
            <a:off x="1652631" y="3423481"/>
            <a:ext cx="4110606" cy="1921079"/>
          </a:xfrm>
          <a:prstGeom prst="irregularSeal2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</a:rPr>
              <a:t>Dynamic </a:t>
            </a:r>
            <a:r>
              <a:rPr lang="en-US" sz="2800" b="1" dirty="0" smtClean="0">
                <a:solidFill>
                  <a:schemeClr val="tx1"/>
                </a:solidFill>
              </a:rPr>
              <a:t>geometry!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061" y="2572849"/>
            <a:ext cx="5457825" cy="6572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47331" y="2712903"/>
            <a:ext cx="1918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Relative Fisher IM: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9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509" y="1667452"/>
            <a:ext cx="10515600" cy="4390329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/>
              <a:t>Dualistic </a:t>
            </a:r>
            <a:r>
              <a:rPr lang="en-US" sz="5400" b="1" dirty="0" smtClean="0"/>
              <a:t>structures</a:t>
            </a:r>
            <a:r>
              <a:rPr lang="en-US" sz="5400" b="1" dirty="0" smtClean="0">
                <a:solidFill>
                  <a:srgbClr val="FF0000"/>
                </a:solidFill>
              </a:rPr>
              <a:t/>
            </a:r>
            <a:br>
              <a:rPr lang="en-US" sz="5400" b="1" dirty="0" smtClean="0">
                <a:solidFill>
                  <a:srgbClr val="FF0000"/>
                </a:solidFill>
              </a:rPr>
            </a:br>
            <a:r>
              <a:rPr lang="en-US" sz="5400" b="1" dirty="0" smtClean="0"/>
              <a:t>of </a:t>
            </a:r>
            <a:br>
              <a:rPr lang="en-US" sz="5400" b="1" dirty="0" smtClean="0"/>
            </a:br>
            <a:r>
              <a:rPr lang="en-US" sz="5400" b="1" dirty="0" smtClean="0">
                <a:solidFill>
                  <a:srgbClr val="FF0000"/>
                </a:solidFill>
              </a:rPr>
              <a:t>Information geometry </a:t>
            </a:r>
            <a:r>
              <a:rPr lang="en-US" sz="5400" b="1" dirty="0" smtClean="0"/>
              <a:t/>
            </a:r>
            <a:br>
              <a:rPr lang="en-US" sz="5400" b="1" dirty="0" smtClean="0"/>
            </a:br>
            <a:r>
              <a:rPr lang="en-US" sz="5400" b="1" dirty="0" smtClean="0"/>
              <a:t/>
            </a:r>
            <a:br>
              <a:rPr lang="en-US" sz="5400" b="1" dirty="0" smtClean="0"/>
            </a:br>
            <a:r>
              <a:rPr lang="en-US" sz="5400" b="1" dirty="0"/>
              <a:t/>
            </a:r>
            <a:br>
              <a:rPr lang="en-US" sz="5400" b="1" dirty="0"/>
            </a:br>
            <a:r>
              <a:rPr lang="en-US" sz="5400" b="1" dirty="0" smtClean="0"/>
              <a:t>and</a:t>
            </a:r>
            <a:br>
              <a:rPr lang="en-US" sz="5400" b="1" dirty="0" smtClean="0"/>
            </a:br>
            <a:r>
              <a:rPr lang="en-US" sz="5400" b="1" dirty="0" smtClean="0">
                <a:solidFill>
                  <a:srgbClr val="FF0000"/>
                </a:solidFill>
              </a:rPr>
              <a:t>Information projections</a:t>
            </a:r>
            <a:br>
              <a:rPr lang="en-US" sz="5400" b="1" dirty="0" smtClean="0">
                <a:solidFill>
                  <a:srgbClr val="FF0000"/>
                </a:solidFill>
              </a:rPr>
            </a:br>
            <a:r>
              <a:rPr lang="en-US" sz="4000" b="1" dirty="0" smtClean="0">
                <a:solidFill>
                  <a:schemeClr val="accent2"/>
                </a:solidFill>
              </a:rPr>
              <a:t>(may seem at first counterintuitive)</a:t>
            </a:r>
            <a:br>
              <a:rPr lang="en-US" sz="4000" b="1" dirty="0" smtClean="0">
                <a:solidFill>
                  <a:schemeClr val="accent2"/>
                </a:solidFill>
              </a:rPr>
            </a:br>
            <a:r>
              <a:rPr lang="en-US" sz="4000" b="1" dirty="0" smtClean="0">
                <a:solidFill>
                  <a:schemeClr val="accent2"/>
                </a:solidFill>
              </a:rPr>
              <a:t/>
            </a:r>
            <a:br>
              <a:rPr lang="en-US" sz="4000" b="1" dirty="0" smtClean="0">
                <a:solidFill>
                  <a:schemeClr val="accent2"/>
                </a:solidFill>
              </a:rPr>
            </a:br>
            <a:endParaRPr lang="en-US" sz="5400" b="1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096" y="2869203"/>
            <a:ext cx="3484425" cy="6938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5746" y="6247127"/>
            <a:ext cx="1206730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An elementary introduction to information geometry, arXiv:1808.08271</a:t>
            </a:r>
          </a:p>
          <a:p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1" y="2657017"/>
            <a:ext cx="3016328" cy="2153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157" y="2364826"/>
            <a:ext cx="25113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89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34602" y="-99718"/>
                <a:ext cx="12943654" cy="1325563"/>
              </a:xfrm>
            </p:spPr>
            <p:txBody>
              <a:bodyPr/>
              <a:lstStyle/>
              <a:p>
                <a:r>
                  <a:rPr lang="en-US" b="1" dirty="0" smtClean="0">
                    <a:solidFill>
                      <a:schemeClr val="accent1"/>
                    </a:solidFill>
                  </a:rPr>
                  <a:t>An essential concept: </a:t>
                </a:r>
                <a:r>
                  <a:rPr lang="en-US" b="1" u="sng" dirty="0" smtClean="0">
                    <a:solidFill>
                      <a:schemeClr val="accent1"/>
                    </a:solidFill>
                  </a:rPr>
                  <a:t>Affine Connection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4602" y="-99718"/>
                <a:ext cx="12943654" cy="1325563"/>
              </a:xfrm>
              <a:blipFill>
                <a:blip r:embed="rId3"/>
                <a:stretch>
                  <a:fillRect l="-1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8429" y="892357"/>
                <a:ext cx="11688260" cy="2933869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Define how to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“</a:t>
                </a:r>
                <a:r>
                  <a:rPr lang="en-US" sz="3200" b="1" dirty="0" smtClean="0">
                    <a:solidFill>
                      <a:srgbClr val="FF0000"/>
                    </a:solidFill>
                  </a:rPr>
                  <a:t>parallel transport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” </a:t>
                </a:r>
                <a:r>
                  <a:rPr lang="en-US" sz="3200" dirty="0" smtClean="0"/>
                  <a:t>a vector from one tangent plane to another tangent plane by infinitesimally parallel shifting it along a curve (thus generally depend on the curve)</a:t>
                </a:r>
              </a:p>
              <a:p>
                <a14:m>
                  <m:oMath xmlns:m="http://schemas.openxmlformats.org/officeDocument/2006/math">
                    <m:r>
                      <a:rPr lang="en-US" sz="3200" b="1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</m:oMath>
                </a14:m>
                <a:r>
                  <a:rPr lang="en-US" sz="3200" b="1" u="sng" dirty="0" smtClean="0">
                    <a:solidFill>
                      <a:srgbClr val="FF0000"/>
                    </a:solidFill>
                  </a:rPr>
                  <a:t>-geodesics</a:t>
                </a:r>
                <a:r>
                  <a:rPr lang="en-US" sz="3200" dirty="0" smtClean="0"/>
                  <a:t> = </a:t>
                </a:r>
                <a:r>
                  <a:rPr lang="en-US" sz="3200" dirty="0" err="1" smtClean="0"/>
                  <a:t>autoparallel</a:t>
                </a:r>
                <a:r>
                  <a:rPr lang="en-US" sz="3200" dirty="0" smtClean="0"/>
                  <a:t> curves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429" y="892357"/>
                <a:ext cx="11688260" cy="2933869"/>
              </a:xfrm>
              <a:blipFill>
                <a:blip r:embed="rId4"/>
                <a:stretch>
                  <a:fillRect l="-1199" t="-4357" r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099" y="1811593"/>
            <a:ext cx="8253299" cy="4832289"/>
          </a:xfrm>
          <a:prstGeom prst="rect">
            <a:avLst/>
          </a:prstGeom>
        </p:spPr>
      </p:pic>
      <p:sp>
        <p:nvSpPr>
          <p:cNvPr id="7" name="ZoneTexte 22"/>
          <p:cNvSpPr txBox="1"/>
          <p:nvPr/>
        </p:nvSpPr>
        <p:spPr>
          <a:xfrm>
            <a:off x="8769956" y="4841311"/>
            <a:ext cx="1711763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FF0000"/>
                </a:solidFill>
                <a:latin typeface="Cambria Math"/>
                <a:cs typeface="Cambria Math"/>
              </a:rPr>
              <a:t>γ</a:t>
            </a:r>
            <a:endParaRPr lang="fr-FR" sz="2400" dirty="0">
              <a:solidFill>
                <a:srgbClr val="FF0000"/>
              </a:solidFill>
              <a:latin typeface="Cambria Math"/>
              <a:cs typeface="Cambria Math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798069" y="3412072"/>
            <a:ext cx="1" cy="706578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22"/>
          <p:cNvSpPr txBox="1"/>
          <p:nvPr/>
        </p:nvSpPr>
        <p:spPr>
          <a:xfrm>
            <a:off x="7798070" y="3078720"/>
            <a:ext cx="1711763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rgbClr val="230BB5"/>
                </a:solidFill>
                <a:latin typeface="Cambria Math"/>
                <a:cs typeface="Cambria Math"/>
              </a:rPr>
              <a:t>V</a:t>
            </a:r>
            <a:r>
              <a:rPr lang="fr-FR" sz="2400" baseline="-25000" dirty="0" err="1" smtClean="0">
                <a:solidFill>
                  <a:srgbClr val="230BB5"/>
                </a:solidFill>
                <a:latin typeface="Cambria Math"/>
                <a:cs typeface="Cambria Math"/>
              </a:rPr>
              <a:t>p</a:t>
            </a:r>
            <a:r>
              <a:rPr lang="fr-FR" sz="2400" dirty="0" smtClean="0">
                <a:solidFill>
                  <a:srgbClr val="230BB5"/>
                </a:solidFill>
                <a:latin typeface="Cambria Math"/>
                <a:cs typeface="Cambria Math"/>
              </a:rPr>
              <a:t>=V(p)</a:t>
            </a:r>
            <a:endParaRPr lang="fr-FR" sz="2400" dirty="0">
              <a:solidFill>
                <a:srgbClr val="230BB5"/>
              </a:solidFill>
              <a:latin typeface="Cambria Math"/>
              <a:cs typeface="Cambria Math"/>
            </a:endParaRPr>
          </a:p>
        </p:txBody>
      </p:sp>
      <p:sp>
        <p:nvSpPr>
          <p:cNvPr id="10" name="ZoneTexte 22"/>
          <p:cNvSpPr txBox="1"/>
          <p:nvPr/>
        </p:nvSpPr>
        <p:spPr>
          <a:xfrm>
            <a:off x="10936517" y="3734880"/>
            <a:ext cx="1711763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 Math"/>
                <a:cs typeface="Cambria Math"/>
              </a:rPr>
              <a:t>q</a:t>
            </a:r>
          </a:p>
        </p:txBody>
      </p:sp>
      <p:sp>
        <p:nvSpPr>
          <p:cNvPr id="11" name="Oval 10"/>
          <p:cNvSpPr/>
          <p:nvPr/>
        </p:nvSpPr>
        <p:spPr>
          <a:xfrm>
            <a:off x="10898260" y="4099007"/>
            <a:ext cx="121185" cy="141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0117962" y="3946945"/>
            <a:ext cx="1" cy="706578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9196887" y="4134733"/>
            <a:ext cx="1" cy="706578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8443681" y="4026912"/>
            <a:ext cx="1" cy="706578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7799728" y="3418973"/>
            <a:ext cx="1" cy="706578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22"/>
          <p:cNvSpPr txBox="1"/>
          <p:nvPr/>
        </p:nvSpPr>
        <p:spPr>
          <a:xfrm>
            <a:off x="10094926" y="3449555"/>
            <a:ext cx="1711763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230BB5"/>
                </a:solidFill>
                <a:latin typeface="Cambria Math"/>
                <a:cs typeface="Cambria Math"/>
              </a:rPr>
              <a:t>V(q)</a:t>
            </a:r>
            <a:endParaRPr lang="fr-FR" sz="2400" dirty="0">
              <a:solidFill>
                <a:srgbClr val="230BB5"/>
              </a:solidFill>
              <a:latin typeface="Cambria Math"/>
              <a:cs typeface="Cambria Math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824272" y="4320545"/>
            <a:ext cx="126152" cy="285159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443681" y="4797252"/>
            <a:ext cx="176435" cy="218336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196887" y="4906420"/>
            <a:ext cx="283913" cy="0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0118167" y="4620235"/>
            <a:ext cx="259963" cy="84720"/>
          </a:xfrm>
          <a:prstGeom prst="straightConnector1">
            <a:avLst/>
          </a:prstGeom>
          <a:ln w="57150">
            <a:solidFill>
              <a:srgbClr val="230BB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531469" y="4509153"/>
                <a:ext cx="3529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rgbClr val="230BB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230BB5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</m:acc>
                    </m:oMath>
                  </m:oMathPara>
                </a14:m>
                <a:endParaRPr lang="fr-FR" dirty="0">
                  <a:solidFill>
                    <a:srgbClr val="230BB5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469" y="4509153"/>
                <a:ext cx="352981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7559871" y="404395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CH" dirty="0"/>
          </a:p>
        </p:txBody>
      </p:sp>
      <p:sp>
        <p:nvSpPr>
          <p:cNvPr id="24" name="Arc 23"/>
          <p:cNvSpPr/>
          <p:nvPr/>
        </p:nvSpPr>
        <p:spPr>
          <a:xfrm rot="9387006">
            <a:off x="7656396" y="2110106"/>
            <a:ext cx="4219460" cy="2603933"/>
          </a:xfrm>
          <a:prstGeom prst="arc">
            <a:avLst>
              <a:gd name="adj1" fmla="val 1420958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830709" y="4308652"/>
                <a:ext cx="62978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709" y="4308652"/>
                <a:ext cx="629788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26397" y="6274550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https://arxiv.org/abs/1808.08271</a:t>
            </a:r>
            <a:endParaRPr lang="en-US" dirty="0"/>
          </a:p>
        </p:txBody>
      </p:sp>
      <p:pic>
        <p:nvPicPr>
          <p:cNvPr id="26" name="Picture 25" descr="Image result for Elie Carta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86" y="2988893"/>
            <a:ext cx="1665059" cy="214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75307" y="5130764"/>
            <a:ext cx="321415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err="1" smtClean="0"/>
              <a:t>Elie</a:t>
            </a:r>
            <a:r>
              <a:rPr lang="en-US" sz="3200" dirty="0" smtClean="0"/>
              <a:t> Joseph </a:t>
            </a:r>
            <a:r>
              <a:rPr lang="en-US" sz="3200" dirty="0" err="1" smtClean="0"/>
              <a:t>Cartan</a:t>
            </a:r>
            <a:endParaRPr lang="en-US" sz="3200" dirty="0" smtClean="0"/>
          </a:p>
          <a:p>
            <a:pPr algn="ctr"/>
            <a:r>
              <a:rPr lang="en-US" sz="3200" dirty="0"/>
              <a:t>(1869-1951)</a:t>
            </a:r>
          </a:p>
        </p:txBody>
      </p:sp>
    </p:spTree>
    <p:extLst>
      <p:ext uri="{BB962C8B-B14F-4D97-AF65-F5344CB8AC3E}">
        <p14:creationId xmlns:p14="http://schemas.microsoft.com/office/powerpoint/2010/main" val="339145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45592" y="298059"/>
                <a:ext cx="10515600" cy="1325563"/>
              </a:xfrm>
            </p:spPr>
            <p:txBody>
              <a:bodyPr>
                <a:noAutofit/>
              </a:bodyPr>
              <a:lstStyle/>
              <a:p>
                <a:r>
                  <a:rPr lang="en-US" sz="5400" b="1" dirty="0" smtClean="0">
                    <a:solidFill>
                      <a:schemeClr val="accent1"/>
                    </a:solidFill>
                  </a:rPr>
                  <a:t>Curvature of </a:t>
                </a:r>
                <a:br>
                  <a:rPr lang="en-US" sz="5400" b="1" dirty="0" smtClean="0">
                    <a:solidFill>
                      <a:schemeClr val="accent1"/>
                    </a:solidFill>
                  </a:rPr>
                </a:br>
                <a:r>
                  <a:rPr lang="en-US" sz="5400" b="1" dirty="0" smtClean="0">
                    <a:solidFill>
                      <a:schemeClr val="accent1"/>
                    </a:solidFill>
                  </a:rPr>
                  <a:t>a connection </a:t>
                </a:r>
                <a14:m>
                  <m:oMath xmlns:m="http://schemas.openxmlformats.org/officeDocument/2006/math">
                    <m:r>
                      <a:rPr lang="en-US" sz="5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</m:oMath>
                </a14:m>
                <a:endParaRPr lang="en-US" sz="5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5592" y="298059"/>
                <a:ext cx="10515600" cy="1325563"/>
              </a:xfrm>
              <a:blipFill>
                <a:blip r:embed="rId3"/>
                <a:stretch>
                  <a:fillRect l="-3130" t="-28111" b="-38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images.math.cnrs.fr/IMG/png/courbure_de_gaus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770" y="139033"/>
            <a:ext cx="4220464" cy="187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mages.math.cnrs.fr/IMG/gif/cylindre3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5" y="2333391"/>
            <a:ext cx="4155875" cy="1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images.math.cnrs.fr/IMG/gif/transport-parallele-sur-une-sphere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368" y="1504362"/>
            <a:ext cx="3406633" cy="437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e/eb/Minimal_surface_curvature_planes-en.svg/300px-Minimal_surface_curvature_planes-en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923" y="180402"/>
            <a:ext cx="2857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0436" y="4501734"/>
            <a:ext cx="4115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Cylinder is </a:t>
            </a:r>
            <a:r>
              <a:rPr lang="en-US" sz="3200" dirty="0" smtClean="0">
                <a:solidFill>
                  <a:srgbClr val="FF0000"/>
                </a:solidFill>
              </a:rPr>
              <a:t>flat:</a:t>
            </a:r>
          </a:p>
          <a:p>
            <a:r>
              <a:rPr lang="en-US" sz="3200" dirty="0" smtClean="0"/>
              <a:t>Parallel transport is </a:t>
            </a:r>
          </a:p>
          <a:p>
            <a:r>
              <a:rPr lang="en-US" sz="3200" u="sng" dirty="0">
                <a:solidFill>
                  <a:srgbClr val="FF0000"/>
                </a:solidFill>
              </a:rPr>
              <a:t>p</a:t>
            </a:r>
            <a:r>
              <a:rPr lang="en-US" sz="3200" u="sng" dirty="0" smtClean="0">
                <a:solidFill>
                  <a:srgbClr val="FF0000"/>
                </a:solidFill>
              </a:rPr>
              <a:t>ath-independent</a:t>
            </a:r>
            <a:endParaRPr lang="en-US" sz="3200" u="sng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8056" y="5532786"/>
            <a:ext cx="6588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Sphere has constant curved curvature:</a:t>
            </a:r>
          </a:p>
          <a:p>
            <a:r>
              <a:rPr lang="en-US" sz="3200" dirty="0" smtClean="0"/>
              <a:t>Parallel transport is </a:t>
            </a:r>
            <a:r>
              <a:rPr lang="en-US" sz="3200" u="sng" dirty="0" smtClean="0">
                <a:solidFill>
                  <a:srgbClr val="FF0000"/>
                </a:solidFill>
              </a:rPr>
              <a:t>path-dependent</a:t>
            </a:r>
            <a:endParaRPr lang="en-US" sz="3200" u="sng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2899" y="171359"/>
            <a:ext cx="1821212" cy="702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62147" y="1416659"/>
            <a:ext cx="2221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Osculating circle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96333" y="2174396"/>
            <a:ext cx="1508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Sectional </a:t>
            </a:r>
          </a:p>
          <a:p>
            <a:r>
              <a:rPr lang="en-US" sz="2400" dirty="0" smtClean="0"/>
              <a:t>curvatures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436" y="-14317"/>
            <a:ext cx="121920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D</a:t>
            </a:r>
            <a:r>
              <a:rPr lang="en-US" b="1" dirty="0" smtClean="0">
                <a:solidFill>
                  <a:schemeClr val="accent1"/>
                </a:solidFill>
              </a:rPr>
              <a:t>ual exponential/mixture affine connections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576" y="1304585"/>
            <a:ext cx="11244072" cy="10181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Historically, built the </a:t>
            </a:r>
            <a:r>
              <a:rPr lang="en-US" sz="3600" b="1" u="sng" dirty="0" smtClean="0">
                <a:solidFill>
                  <a:schemeClr val="accent1"/>
                </a:solidFill>
              </a:rPr>
              <a:t>e-connection</a:t>
            </a:r>
            <a:r>
              <a:rPr lang="en-US" sz="3600" dirty="0" smtClean="0"/>
              <a:t> (exponential) and </a:t>
            </a:r>
          </a:p>
          <a:p>
            <a:pPr marL="0" indent="0">
              <a:buNone/>
            </a:pPr>
            <a:r>
              <a:rPr lang="en-US" sz="3600" b="1" u="sng" dirty="0" smtClean="0">
                <a:solidFill>
                  <a:srgbClr val="FF0000"/>
                </a:solidFill>
              </a:rPr>
              <a:t>m-connection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/>
              <a:t>(mixture) for statistical models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632" y="2682351"/>
            <a:ext cx="3286125" cy="628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77158" y="2735671"/>
            <a:ext cx="2606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Log-likelihood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492" y="4802185"/>
            <a:ext cx="5191125" cy="857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0732" y="3790232"/>
            <a:ext cx="2409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</a:rPr>
              <a:t>e</a:t>
            </a:r>
            <a:r>
              <a:rPr lang="en-US" sz="3200" b="1" dirty="0" smtClean="0">
                <a:solidFill>
                  <a:schemeClr val="accent5"/>
                </a:solidFill>
              </a:rPr>
              <a:t>-connection</a:t>
            </a:r>
            <a:endParaRPr lang="en-US" sz="3200" b="1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215" y="4877286"/>
            <a:ext cx="2535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m-connection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198" y="4662911"/>
            <a:ext cx="8172450" cy="8667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0437" y="5655310"/>
            <a:ext cx="60705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DUAL CONNECTIONS </a:t>
            </a:r>
            <a:r>
              <a:rPr lang="en-US" sz="2800" b="1" dirty="0" err="1" smtClean="0">
                <a:solidFill>
                  <a:srgbClr val="FF0000"/>
                </a:solidFill>
              </a:rPr>
              <a:t>wrt</a:t>
            </a:r>
            <a:r>
              <a:rPr lang="en-US" sz="2800" b="1" dirty="0" smtClean="0">
                <a:solidFill>
                  <a:srgbClr val="FF0000"/>
                </a:solidFill>
              </a:rPr>
              <a:t>. the 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Fisher information (Riemannian) metric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644" y="3707328"/>
            <a:ext cx="4634540" cy="750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784" y="3670608"/>
            <a:ext cx="1499696" cy="7022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215" y="2866749"/>
            <a:ext cx="2853564" cy="5682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4908" y="3709478"/>
            <a:ext cx="767290" cy="6112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6663" y="4888267"/>
            <a:ext cx="628650" cy="50482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48216" y="2680664"/>
            <a:ext cx="2866330" cy="843225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xplosion 1 17"/>
          <p:cNvSpPr/>
          <p:nvPr/>
        </p:nvSpPr>
        <p:spPr>
          <a:xfrm>
            <a:off x="46884" y="5393092"/>
            <a:ext cx="3970933" cy="1635761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 smtClean="0">
                <a:solidFill>
                  <a:schemeClr val="tx1"/>
                </a:solidFill>
              </a:rPr>
              <a:t>May not need distances here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7004" y="2013149"/>
            <a:ext cx="2998220" cy="154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0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(p_1p_2)_\alpha^m = &#10;\left\{&#10;\begin{array}{l}&#10;\mu_\alpha^m=(1-\alpha)\mu_1+\alpha\mu_2\\&#10;\Sigma_\alpha^m= \bar{\Sigma}_\alpha+(1-\alpha)\mu_1\mu_1^\top-\alpha\mu_2\mu_2^\top-{\bar{\mu}_\alpha}{\bar{\mu}_\alpha}^\top&#10;\end{array}&#10;\righ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712" y="4257905"/>
            <a:ext cx="9650166" cy="107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(p_1p_2)_\alpha^e = &#10;\left\{&#10;\begin{array}{l}&#10;\mu_\alpha^e= \Sigma_\alpha^e ((1-\alpha)\Sigma_1^{-1}\mu_1 +\alpha\Sigma_2^{-1}\mu_2)\\&#10;\Sigma_\alpha^e= ((1-\alpha)\Sigma_1^{-1} + \alpha\Sigma_2^{-1})^{-1}&#10;\end{array}&#10;\righ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237" y="5542566"/>
            <a:ext cx="76200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91" y="1000274"/>
            <a:ext cx="5566907" cy="287635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86483" y="-40738"/>
            <a:ext cx="11392408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Dualistic structure of the Gaussian manifold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2687" y="884138"/>
            <a:ext cx="51600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∇: e-connection, flat</a:t>
            </a:r>
          </a:p>
          <a:p>
            <a:r>
              <a:rPr lang="en-US" sz="4400" dirty="0" smtClean="0"/>
              <a:t>∇*:m-connection, flat</a:t>
            </a:r>
            <a:endParaRPr lang="en-US" sz="4400" dirty="0"/>
          </a:p>
        </p:txBody>
      </p:sp>
      <p:sp>
        <p:nvSpPr>
          <p:cNvPr id="10" name="Explosion 1 9"/>
          <p:cNvSpPr/>
          <p:nvPr/>
        </p:nvSpPr>
        <p:spPr>
          <a:xfrm>
            <a:off x="5361709" y="2064328"/>
            <a:ext cx="6927273" cy="2299854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Dually flat space!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(both connections  flat)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339" y="5835965"/>
            <a:ext cx="1990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2"/>
                </a:solidFill>
              </a:rPr>
              <a:t>E-geodesic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2339" y="4488647"/>
            <a:ext cx="2148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2"/>
                </a:solidFill>
              </a:rPr>
              <a:t>M-geodesic</a:t>
            </a:r>
            <a:endParaRPr lang="en-US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29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263" y="0"/>
            <a:ext cx="11613465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In a Dually flat space, </a:t>
            </a:r>
            <a:r>
              <a:rPr lang="en-US" b="1" dirty="0">
                <a:solidFill>
                  <a:schemeClr val="accent1"/>
                </a:solidFill>
              </a:rPr>
              <a:t>d</a:t>
            </a:r>
            <a:r>
              <a:rPr lang="en-US" b="1" dirty="0" smtClean="0">
                <a:solidFill>
                  <a:schemeClr val="accent1"/>
                </a:solidFill>
              </a:rPr>
              <a:t>ual Pythagoras’ theorem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884" y="4378960"/>
            <a:ext cx="11523026" cy="181588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 (affine) coordinate systems coupled by </a:t>
            </a:r>
            <a:r>
              <a:rPr lang="en-US" sz="2800" b="1" dirty="0" smtClean="0">
                <a:solidFill>
                  <a:srgbClr val="FF0000"/>
                </a:solidFill>
              </a:rPr>
              <a:t>Legendre-</a:t>
            </a:r>
            <a:r>
              <a:rPr lang="en-US" sz="2800" b="1" dirty="0" err="1" smtClean="0">
                <a:solidFill>
                  <a:srgbClr val="FF0000"/>
                </a:solidFill>
              </a:rPr>
              <a:t>Fenchel</a:t>
            </a:r>
            <a:r>
              <a:rPr lang="en-US" sz="2800" b="1" dirty="0" smtClean="0">
                <a:solidFill>
                  <a:srgbClr val="FF0000"/>
                </a:solidFill>
              </a:rPr>
              <a:t> transformation</a:t>
            </a:r>
          </a:p>
          <a:p>
            <a:r>
              <a:rPr lang="en-US" sz="2800" dirty="0" smtClean="0"/>
              <a:t>Two dually flat connections with respect to the metric tensor</a:t>
            </a:r>
          </a:p>
          <a:p>
            <a:r>
              <a:rPr lang="en-US" sz="2800" dirty="0" smtClean="0"/>
              <a:t>Canonical distance = Bregman divergence induced by convex generator F</a:t>
            </a:r>
          </a:p>
          <a:p>
            <a:r>
              <a:rPr lang="en-US" sz="2800" b="1" dirty="0" smtClean="0">
                <a:solidFill>
                  <a:schemeClr val="accent2"/>
                </a:solidFill>
              </a:rPr>
              <a:t>		Generalize Euclidean space, </a:t>
            </a:r>
            <a:r>
              <a:rPr lang="en-US" sz="2800" b="1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 </a:t>
            </a:r>
            <a:r>
              <a:rPr lang="en-US" sz="2800" b="1" u="sng" dirty="0" smtClean="0">
                <a:solidFill>
                  <a:schemeClr val="accent2"/>
                </a:solidFill>
              </a:rPr>
              <a:t>very practical </a:t>
            </a:r>
            <a:r>
              <a:rPr lang="en-US" sz="2800" b="1" u="sng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</a:t>
            </a:r>
            <a:r>
              <a:rPr lang="en-US" sz="2800" b="1" u="sng" dirty="0" smtClean="0">
                <a:solidFill>
                  <a:schemeClr val="accent2"/>
                </a:solidFill>
              </a:rPr>
              <a:t> </a:t>
            </a:r>
            <a:r>
              <a:rPr lang="en-US" sz="2800" b="1" dirty="0" smtClean="0">
                <a:solidFill>
                  <a:schemeClr val="accent2"/>
                </a:solidFill>
              </a:rPr>
              <a:t>for computing!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" y="1151829"/>
            <a:ext cx="6894385" cy="3050663"/>
          </a:xfrm>
          <a:prstGeom prst="rect">
            <a:avLst/>
          </a:prstGeom>
        </p:spPr>
      </p:pic>
      <p:sp>
        <p:nvSpPr>
          <p:cNvPr id="3" name="Explosion 1 2"/>
          <p:cNvSpPr/>
          <p:nvPr/>
        </p:nvSpPr>
        <p:spPr>
          <a:xfrm>
            <a:off x="8035637" y="792480"/>
            <a:ext cx="4364182" cy="3769360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 smtClean="0">
                <a:solidFill>
                  <a:schemeClr val="tx1"/>
                </a:solidFill>
              </a:rPr>
              <a:t>Bregman manifold </a:t>
            </a:r>
            <a:r>
              <a:rPr lang="en-US" sz="2400" b="1" dirty="0" smtClean="0">
                <a:solidFill>
                  <a:schemeClr val="tx1"/>
                </a:solidFill>
              </a:rPr>
              <a:t>induced by a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 convex function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31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384" y="-25029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Geodesic triangles in Bregman manifolds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477" y="870652"/>
            <a:ext cx="4433367" cy="2412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79" y="645566"/>
            <a:ext cx="4483021" cy="38119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9432" y="323401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17" y="4164109"/>
            <a:ext cx="2335262" cy="26394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02740" y="4457543"/>
            <a:ext cx="4162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Geodesic triangle</a:t>
            </a:r>
          </a:p>
          <a:p>
            <a:r>
              <a:rPr lang="en-US" sz="2400" dirty="0" smtClean="0"/>
              <a:t>with two right angles</a:t>
            </a:r>
          </a:p>
          <a:p>
            <a:r>
              <a:rPr lang="en-US" sz="2400" dirty="0" smtClean="0"/>
              <a:t>(geometry is </a:t>
            </a:r>
            <a:r>
              <a:rPr lang="en-US" sz="2400" dirty="0" smtClean="0">
                <a:solidFill>
                  <a:srgbClr val="FF0000"/>
                </a:solidFill>
              </a:rPr>
              <a:t>NOT CONFORMAL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2649452" y="6280324"/>
            <a:ext cx="50595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5"/>
              </a:rPr>
              <a:t>https://arxiv.org/abs/1910.03935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738501" y="33450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3 vertices define 6 geodesic edges from which</a:t>
            </a:r>
          </a:p>
          <a:p>
            <a:r>
              <a:rPr lang="en-US" b="1" dirty="0"/>
              <a:t>8 geodesic triangles can be built, defining 18 interior angles</a:t>
            </a:r>
          </a:p>
        </p:txBody>
      </p:sp>
      <p:sp>
        <p:nvSpPr>
          <p:cNvPr id="10" name="Explosion 1 9"/>
          <p:cNvSpPr/>
          <p:nvPr/>
        </p:nvSpPr>
        <p:spPr>
          <a:xfrm>
            <a:off x="7270584" y="4457543"/>
            <a:ext cx="5103138" cy="2299854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Geometry induced by dual convex potentials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90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73" y="1528697"/>
            <a:ext cx="1171103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Proof using the Pythagoras</a:t>
            </a:r>
            <a:r>
              <a:rPr lang="en-US" b="1" dirty="0">
                <a:solidFill>
                  <a:srgbClr val="FF0000"/>
                </a:solidFill>
              </a:rPr>
              <a:t>’ </a:t>
            </a:r>
            <a:r>
              <a:rPr lang="en-US" b="1" dirty="0" smtClean="0">
                <a:solidFill>
                  <a:srgbClr val="FF0000"/>
                </a:solidFill>
              </a:rPr>
              <a:t>theorem, min. distance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5774"/>
            <a:ext cx="7221873" cy="38026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9535" y="168109"/>
            <a:ext cx="10230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</a:rPr>
              <a:t>Recalling projections in Euclidean geometry….</a:t>
            </a:r>
          </a:p>
          <a:p>
            <a:r>
              <a:rPr lang="en-US" sz="3200" dirty="0" smtClean="0"/>
              <a:t>			Orthogonality and uniqueness of projection</a:t>
            </a:r>
            <a:endParaRPr lang="en-US" sz="3200" dirty="0"/>
          </a:p>
        </p:txBody>
      </p:sp>
      <p:sp>
        <p:nvSpPr>
          <p:cNvPr id="3" name="Flowchart: Connector 2"/>
          <p:cNvSpPr/>
          <p:nvPr/>
        </p:nvSpPr>
        <p:spPr>
          <a:xfrm>
            <a:off x="9116910" y="3617724"/>
            <a:ext cx="1782618" cy="1896385"/>
          </a:xfrm>
          <a:prstGeom prst="flowChartConnector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/>
          <p:cNvSpPr/>
          <p:nvPr/>
        </p:nvSpPr>
        <p:spPr>
          <a:xfrm>
            <a:off x="9966039" y="4535053"/>
            <a:ext cx="110836" cy="14778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1"/>
            <a:endCxn id="3" idx="0"/>
          </p:cNvCxnSpPr>
          <p:nvPr/>
        </p:nvCxnSpPr>
        <p:spPr>
          <a:xfrm flipV="1">
            <a:off x="9982271" y="3617724"/>
            <a:ext cx="25948" cy="938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6" idx="2"/>
            <a:endCxn id="3" idx="6"/>
          </p:cNvCxnSpPr>
          <p:nvPr/>
        </p:nvCxnSpPr>
        <p:spPr>
          <a:xfrm flipV="1">
            <a:off x="9966039" y="4565917"/>
            <a:ext cx="933489" cy="43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3" idx="3"/>
            <a:endCxn id="6" idx="2"/>
          </p:cNvCxnSpPr>
          <p:nvPr/>
        </p:nvCxnSpPr>
        <p:spPr>
          <a:xfrm flipV="1">
            <a:off x="9377968" y="4608944"/>
            <a:ext cx="588071" cy="627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5688" y="5791200"/>
            <a:ext cx="3498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Non-unique projection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96286" y="5791200"/>
            <a:ext cx="4639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Guaranteed </a:t>
            </a:r>
            <a:r>
              <a:rPr lang="en-US" sz="2800" b="1" dirty="0" smtClean="0">
                <a:solidFill>
                  <a:srgbClr val="FF0000"/>
                </a:solidFill>
              </a:rPr>
              <a:t>unique projection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098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747" y="-9250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Non-linear versus  linear dimension reduction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747" y="1233055"/>
            <a:ext cx="11664569" cy="50052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Many </a:t>
            </a:r>
            <a:r>
              <a:rPr lang="en-US" sz="3600" b="1" dirty="0" smtClean="0">
                <a:solidFill>
                  <a:srgbClr val="FF0000"/>
                </a:solidFill>
              </a:rPr>
              <a:t>non-linear techniques</a:t>
            </a:r>
            <a:r>
              <a:rPr lang="en-US" sz="3600" dirty="0" smtClean="0"/>
              <a:t>: </a:t>
            </a:r>
          </a:p>
          <a:p>
            <a:pPr lvl="1"/>
            <a:r>
              <a:rPr lang="en-US" sz="3200" dirty="0" smtClean="0"/>
              <a:t>LLE, </a:t>
            </a:r>
            <a:endParaRPr lang="en-US" sz="3200" dirty="0"/>
          </a:p>
          <a:p>
            <a:pPr lvl="1"/>
            <a:r>
              <a:rPr lang="en-US" sz="2800" dirty="0" smtClean="0"/>
              <a:t>ISOMAP</a:t>
            </a:r>
            <a:endParaRPr lang="en-US" sz="2800" dirty="0"/>
          </a:p>
          <a:p>
            <a:pPr lvl="1"/>
            <a:r>
              <a:rPr lang="en-US" sz="2800" dirty="0" smtClean="0"/>
              <a:t>etc.</a:t>
            </a:r>
            <a:endParaRPr lang="en-US" sz="3600" dirty="0" smtClean="0"/>
          </a:p>
          <a:p>
            <a:r>
              <a:rPr lang="en-US" sz="3600" dirty="0" smtClean="0"/>
              <a:t>In very high dimensions, </a:t>
            </a:r>
            <a:r>
              <a:rPr lang="en-US" sz="3600" b="1" dirty="0" smtClean="0">
                <a:solidFill>
                  <a:srgbClr val="FF0000"/>
                </a:solidFill>
              </a:rPr>
              <a:t>linear dimension projection  </a:t>
            </a:r>
            <a:r>
              <a:rPr lang="en-US" sz="3600" dirty="0" smtClean="0"/>
              <a:t>(curse of dimensionality). </a:t>
            </a:r>
            <a:r>
              <a:rPr lang="en-US" sz="3600" b="1" u="sng" dirty="0"/>
              <a:t>Johnson-</a:t>
            </a:r>
            <a:r>
              <a:rPr lang="en-US" sz="3600" b="1" u="sng" dirty="0" err="1"/>
              <a:t>Lindenstrauss</a:t>
            </a:r>
            <a:r>
              <a:rPr lang="en-US" sz="3600" b="1" u="sng" dirty="0"/>
              <a:t>’ theorem (1984)</a:t>
            </a:r>
            <a:endParaRPr lang="en-US" sz="3600" dirty="0" smtClean="0"/>
          </a:p>
        </p:txBody>
      </p:sp>
      <p:pic>
        <p:nvPicPr>
          <p:cNvPr id="3074" name="Picture 2" descr="https://www.researchgate.net/profile/Deyu_Meng/publication/220585010/figure/fig4/AS:394087057379331@1470969084799/2-D-data-embeddings-of-the-Swiss-roll-dataset-calculated-by-IAM-ISOMAP-LLE-RML-and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18" y="781648"/>
            <a:ext cx="4627184" cy="248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00" y="4301362"/>
            <a:ext cx="11607058" cy="1936955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313913" y="6273225"/>
            <a:ext cx="1074640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</a:rPr>
              <a:t>Introduction to HPC with MPI for Data Science, Springer, 2016 </a:t>
            </a:r>
          </a:p>
        </p:txBody>
      </p:sp>
      <p:sp>
        <p:nvSpPr>
          <p:cNvPr id="7" name="Rectangle 6"/>
          <p:cNvSpPr/>
          <p:nvPr/>
        </p:nvSpPr>
        <p:spPr>
          <a:xfrm>
            <a:off x="5541818" y="4727648"/>
            <a:ext cx="2341418" cy="564788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0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106507"/>
            <a:ext cx="115824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On uniqueness of projections in dually flat spaces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81" y="3436306"/>
            <a:ext cx="11926310" cy="34536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98945" y="4387536"/>
            <a:ext cx="5604910" cy="664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8945" y="6036227"/>
            <a:ext cx="5604910" cy="664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792" y="1432070"/>
            <a:ext cx="5419725" cy="9239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8571" y="1397854"/>
            <a:ext cx="50327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Projection to a </a:t>
            </a:r>
            <a:r>
              <a:rPr lang="en-US" sz="3200" b="1" dirty="0" err="1" smtClean="0"/>
              <a:t>submanifold</a:t>
            </a:r>
            <a:endParaRPr lang="en-US" sz="3200" b="1" dirty="0" smtClean="0"/>
          </a:p>
          <a:p>
            <a:r>
              <a:rPr lang="en-US" sz="3200" b="1" dirty="0"/>
              <a:t>w</a:t>
            </a:r>
            <a:r>
              <a:rPr lang="en-US" sz="3200" b="1" dirty="0" smtClean="0"/>
              <a:t>ith respect to a connection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5333798" y="1462075"/>
            <a:ext cx="5431184" cy="8939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8571" y="2713966"/>
            <a:ext cx="9160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In dually flat spaces, uniqueness of projections when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34674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163" y="30970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Maximum likelihood estimator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for an exponential family </a:t>
            </a:r>
            <a:r>
              <a:rPr lang="en-US" b="1" dirty="0">
                <a:solidFill>
                  <a:schemeClr val="accent1"/>
                </a:solidFill>
              </a:rPr>
              <a:t>as </a:t>
            </a:r>
            <a:r>
              <a:rPr lang="en-US" b="1" dirty="0" smtClean="0">
                <a:solidFill>
                  <a:schemeClr val="accent1"/>
                </a:solidFill>
              </a:rPr>
              <a:t/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an </a:t>
            </a:r>
            <a:r>
              <a:rPr lang="en-US" b="1" dirty="0">
                <a:solidFill>
                  <a:srgbClr val="FF0000"/>
                </a:solidFill>
              </a:rPr>
              <a:t>information </a:t>
            </a:r>
            <a:r>
              <a:rPr lang="en-US" b="1" dirty="0" smtClean="0">
                <a:solidFill>
                  <a:srgbClr val="FF0000"/>
                </a:solidFill>
              </a:rPr>
              <a:t>m-projection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163" y="2753015"/>
            <a:ext cx="10515600" cy="40230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5884" y="1860131"/>
            <a:ext cx="644298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Exponential Family Manifold (EFM) is </a:t>
            </a:r>
            <a:r>
              <a:rPr lang="en-US" sz="2800" b="1" u="sng" dirty="0" smtClean="0">
                <a:solidFill>
                  <a:srgbClr val="FF0000"/>
                </a:solidFill>
              </a:rPr>
              <a:t>e-flat</a:t>
            </a:r>
          </a:p>
          <a:p>
            <a:r>
              <a:rPr lang="en-US" sz="3600" b="1" dirty="0" smtClean="0">
                <a:solidFill>
                  <a:srgbClr val="FF0000"/>
                </a:solidFill>
              </a:rPr>
              <a:t>Observed point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09" y="32884"/>
            <a:ext cx="3845510" cy="27891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6707" y="6273225"/>
            <a:ext cx="105207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What is an information projection?, Notices AMS 65.3 (2018)</a:t>
            </a:r>
          </a:p>
        </p:txBody>
      </p:sp>
      <p:sp>
        <p:nvSpPr>
          <p:cNvPr id="7" name="Explosion 1 6"/>
          <p:cNvSpPr/>
          <p:nvPr/>
        </p:nvSpPr>
        <p:spPr>
          <a:xfrm>
            <a:off x="9121964" y="4282849"/>
            <a:ext cx="3221988" cy="2262857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KL=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Relative entropy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9" name="Picture 2" descr="\KL(P:Q)=\int p(x)\log\frac{p(x)}{q(x)}\dmu(x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401" y="3822307"/>
            <a:ext cx="3411418" cy="46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086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072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MaxEnt as an </a:t>
            </a:r>
            <a:r>
              <a:rPr lang="en-US" b="1" dirty="0" smtClean="0">
                <a:solidFill>
                  <a:srgbClr val="FF0000"/>
                </a:solidFill>
              </a:rPr>
              <a:t>information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e-projection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182" y="1123662"/>
            <a:ext cx="10515600" cy="4351338"/>
          </a:xfrm>
        </p:spPr>
        <p:txBody>
          <a:bodyPr/>
          <a:lstStyle/>
          <a:p>
            <a:r>
              <a:rPr lang="en-US" dirty="0"/>
              <a:t>MaxEnt linear constraints define a </a:t>
            </a:r>
            <a:r>
              <a:rPr lang="en-US" b="1" u="sng" dirty="0">
                <a:solidFill>
                  <a:srgbClr val="FF0000"/>
                </a:solidFill>
              </a:rPr>
              <a:t>m-flat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3" y="1486510"/>
            <a:ext cx="7712365" cy="4354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7163" y="5544547"/>
            <a:ext cx="9329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/>
              <a:t>Pythagoras’ theorem  </a:t>
            </a:r>
            <a:r>
              <a:rPr lang="en-US" sz="2800" dirty="0" smtClean="0"/>
              <a:t>(</a:t>
            </a:r>
            <a:r>
              <a:rPr lang="en-US" sz="2800" dirty="0">
                <a:solidFill>
                  <a:srgbClr val="FF0000"/>
                </a:solidFill>
              </a:rPr>
              <a:t>Fisher orthogonality</a:t>
            </a:r>
            <a:r>
              <a:rPr lang="en-US" sz="2800" dirty="0"/>
              <a:t>)</a:t>
            </a:r>
          </a:p>
        </p:txBody>
      </p:sp>
      <p:pic>
        <p:nvPicPr>
          <p:cNvPr id="7170" name="Picture 2" descr="\gamma_{m}\left(p, p^{*}\right) \perp_{\text { FIM }} \gamma_{e}\left(p^{*}, q\righ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837" y="5544547"/>
            <a:ext cx="5013901" cy="61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184" y="1690255"/>
            <a:ext cx="6041776" cy="23414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46707" y="6273225"/>
            <a:ext cx="105207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What is an information projection?, Notices AMS 65.3 (2018)</a:t>
            </a:r>
          </a:p>
        </p:txBody>
      </p:sp>
    </p:spTree>
    <p:extLst>
      <p:ext uri="{BB962C8B-B14F-4D97-AF65-F5344CB8AC3E}">
        <p14:creationId xmlns:p14="http://schemas.microsoft.com/office/powerpoint/2010/main" val="1204447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655" y="365125"/>
            <a:ext cx="11841017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Geometric framework yields interpretations of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MLE/MaxEnt of KL divergence minimizations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as </a:t>
            </a:r>
            <a:r>
              <a:rPr lang="en-US" b="1" u="sng" dirty="0" smtClean="0">
                <a:solidFill>
                  <a:schemeClr val="accent1"/>
                </a:solidFill>
              </a:rPr>
              <a:t>information projections (and uniqueness proofs)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4" name="Picture 4" descr="\begin{eqnarray*}&#10;\min&amp;&amp; \KL(p_e(x) : \boxed{p_\theta(x)})\\&#10; &amp;=&amp; \int p_e(x)\log p_e(x) \dx - \int p_e(x) \log p_\theta(x) \mathrm{d}x \\&#10;&amp;=&amp; \min -H(p_e)  - \underbrace{E_{p_e}[\log p_\theta(x)]}_{}\\&#10;&amp;&amp; \equiv \max \frac{1}{n} \sum \delta(x-x_i) \log p_\theta(x)\\&#10;&amp;=&amp; \max \frac{1}{n} \sum_i\log p_\theta(x_i) =  \text{MLE}&#10;\end{eqnarray*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467" y="3330429"/>
            <a:ext cx="5399004" cy="309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93" y="3397541"/>
            <a:ext cx="5509618" cy="2921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7402" y="2071377"/>
            <a:ext cx="4393832" cy="120032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MaxEnt (with prior q)</a:t>
            </a:r>
            <a:endParaRPr lang="en-US" sz="3600" dirty="0"/>
          </a:p>
          <a:p>
            <a:r>
              <a:rPr lang="en-US" sz="3600" b="1" dirty="0">
                <a:solidFill>
                  <a:srgbClr val="FF0000"/>
                </a:solidFill>
              </a:rPr>
              <a:t>e</a:t>
            </a:r>
            <a:r>
              <a:rPr lang="en-US" sz="3600" b="1" dirty="0" smtClean="0">
                <a:solidFill>
                  <a:srgbClr val="FF0000"/>
                </a:solidFill>
              </a:rPr>
              <a:t>-projection on m-flat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4889" y="1992563"/>
            <a:ext cx="5822491" cy="120032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Maximum Likelihood Estimate</a:t>
            </a:r>
          </a:p>
          <a:p>
            <a:pPr algn="ctr"/>
            <a:r>
              <a:rPr lang="en-US" sz="3600" b="1" dirty="0">
                <a:solidFill>
                  <a:srgbClr val="FF0000"/>
                </a:solidFill>
              </a:rPr>
              <a:t>m</a:t>
            </a:r>
            <a:r>
              <a:rPr lang="en-US" sz="3600" b="1" dirty="0" smtClean="0">
                <a:solidFill>
                  <a:srgbClr val="FF0000"/>
                </a:solidFill>
              </a:rPr>
              <a:t>-projection on e-flat</a:t>
            </a:r>
          </a:p>
        </p:txBody>
      </p:sp>
      <p:sp>
        <p:nvSpPr>
          <p:cNvPr id="9" name="Rectangle 8"/>
          <p:cNvSpPr/>
          <p:nvPr/>
        </p:nvSpPr>
        <p:spPr>
          <a:xfrm>
            <a:off x="5965972" y="2251727"/>
            <a:ext cx="109056" cy="45132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59010" y="3649211"/>
            <a:ext cx="437649" cy="41944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428988" y="3330429"/>
            <a:ext cx="756957" cy="45300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87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880" y="94869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Divergences: Statistical (oriented) distances or smooth parametric distances	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328" y="1690688"/>
            <a:ext cx="11058144" cy="4867783"/>
          </a:xfrm>
        </p:spPr>
        <p:txBody>
          <a:bodyPr/>
          <a:lstStyle/>
          <a:p>
            <a:r>
              <a:rPr lang="en-US" dirty="0" smtClean="0"/>
              <a:t>In information theory, </a:t>
            </a:r>
            <a:r>
              <a:rPr lang="en-US" b="1" dirty="0" smtClean="0"/>
              <a:t>relative entropy </a:t>
            </a:r>
            <a:r>
              <a:rPr lang="en-US" dirty="0" smtClean="0"/>
              <a:t>called </a:t>
            </a:r>
            <a:r>
              <a:rPr lang="en-US" dirty="0" err="1" smtClean="0">
                <a:solidFill>
                  <a:srgbClr val="FF0000"/>
                </a:solidFill>
              </a:rPr>
              <a:t>Kullback-Leibler</a:t>
            </a:r>
            <a:r>
              <a:rPr lang="en-US" dirty="0" smtClean="0">
                <a:solidFill>
                  <a:srgbClr val="FF0000"/>
                </a:solidFill>
              </a:rPr>
              <a:t> divergence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KLD can be extended to </a:t>
            </a:r>
            <a:r>
              <a:rPr lang="en-US" b="1" u="sng" dirty="0" smtClean="0">
                <a:solidFill>
                  <a:srgbClr val="FF0000"/>
                </a:solidFill>
              </a:rPr>
              <a:t>f-divergences</a:t>
            </a:r>
            <a:r>
              <a:rPr lang="en-US" b="1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Plug </a:t>
            </a:r>
            <a:r>
              <a:rPr lang="en-US" dirty="0" smtClean="0">
                <a:solidFill>
                  <a:schemeClr val="accent2"/>
                </a:solidFill>
              </a:rPr>
              <a:t>f(u)=-log(u) </a:t>
            </a:r>
            <a:r>
              <a:rPr lang="en-US" dirty="0" smtClean="0"/>
              <a:t>and the f-divergence is the KLD</a:t>
            </a:r>
            <a:endParaRPr lang="en-US" dirty="0"/>
          </a:p>
        </p:txBody>
      </p:sp>
      <p:pic>
        <p:nvPicPr>
          <p:cNvPr id="3074" name="Picture 2" descr="Image result for kullback-leibler divergence formu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015" y="2231199"/>
            <a:ext cx="3857625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057" y="3956685"/>
            <a:ext cx="6591300" cy="1162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6451" y="3949256"/>
            <a:ext cx="6456905" cy="11694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7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694" y="-205326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Classes of distances: </a:t>
            </a:r>
            <a:r>
              <a:rPr lang="en-US" b="1" u="sng" dirty="0" err="1" smtClean="0">
                <a:solidFill>
                  <a:schemeClr val="accent1"/>
                </a:solidFill>
              </a:rPr>
              <a:t>Csiszar’s</a:t>
            </a:r>
            <a:r>
              <a:rPr lang="en-US" b="1" u="sng" dirty="0" smtClean="0">
                <a:solidFill>
                  <a:schemeClr val="accent1"/>
                </a:solidFill>
              </a:rPr>
              <a:t> f-divergence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250" y="900206"/>
            <a:ext cx="11527173" cy="4351338"/>
          </a:xfrm>
        </p:spPr>
        <p:txBody>
          <a:bodyPr/>
          <a:lstStyle/>
          <a:p>
            <a:r>
              <a:rPr lang="en-US" dirty="0" smtClean="0"/>
              <a:t>Function f convex, </a:t>
            </a:r>
            <a:r>
              <a:rPr lang="en-US" b="1" dirty="0" smtClean="0">
                <a:solidFill>
                  <a:srgbClr val="FF0000"/>
                </a:solidFill>
              </a:rPr>
              <a:t>strictly convex at 1</a:t>
            </a:r>
            <a:r>
              <a:rPr lang="en-US" dirty="0" smtClean="0"/>
              <a:t>, with f(1)=0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314" name="Picture 2" descr="I_f(p:q) =\int p f\left( \frac{q}{p} \right)d \mu\geq f(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618" y="1266852"/>
            <a:ext cx="5686716" cy="86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93" y="2126969"/>
            <a:ext cx="10627572" cy="44141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61020" y="6357076"/>
            <a:ext cx="10360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On the chi square and higher-order chi distances for approximating f-divergences, IEEE SPL 2013</a:t>
            </a:r>
          </a:p>
        </p:txBody>
      </p:sp>
    </p:spTree>
    <p:extLst>
      <p:ext uri="{BB962C8B-B14F-4D97-AF65-F5344CB8AC3E}">
        <p14:creationId xmlns:p14="http://schemas.microsoft.com/office/powerpoint/2010/main" val="1875955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913" y="85304"/>
            <a:ext cx="11565177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</a:t>
            </a:r>
            <a:r>
              <a:rPr lang="en-US" b="1" dirty="0" smtClean="0">
                <a:solidFill>
                  <a:schemeClr val="accent1"/>
                </a:solidFill>
              </a:rPr>
              <a:t>he Fisher information matrix and f-divergences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655" y="1648691"/>
            <a:ext cx="11873345" cy="5096238"/>
          </a:xfrm>
        </p:spPr>
        <p:txBody>
          <a:bodyPr>
            <a:norm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Fisher Information Metric </a:t>
            </a:r>
            <a:r>
              <a:rPr lang="en-US" sz="3600" dirty="0" smtClean="0"/>
              <a:t>(FIM): Fisher Riemannian metric</a:t>
            </a:r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r>
              <a:rPr lang="en-US" sz="3600" dirty="0" smtClean="0">
                <a:solidFill>
                  <a:srgbClr val="FF0000"/>
                </a:solidFill>
              </a:rPr>
              <a:t>Infinitesimally</a:t>
            </a:r>
            <a:r>
              <a:rPr lang="en-US" sz="3600" dirty="0" smtClean="0"/>
              <a:t>, the </a:t>
            </a:r>
            <a:r>
              <a:rPr lang="en-US" sz="3600" dirty="0" err="1" smtClean="0"/>
              <a:t>Kullback-Leibler</a:t>
            </a:r>
            <a:r>
              <a:rPr lang="en-US" sz="3600" dirty="0" smtClean="0"/>
              <a:t> or f-div related to the FIM 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314" y="5554304"/>
            <a:ext cx="8458200" cy="119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005" y="2461529"/>
            <a:ext cx="8410362" cy="1433932"/>
          </a:xfrm>
          <a:prstGeom prst="rect">
            <a:avLst/>
          </a:prstGeom>
        </p:spPr>
      </p:pic>
      <p:pic>
        <p:nvPicPr>
          <p:cNvPr id="8" name="Picture 2" descr="\KL(P:Q)=\int p(x)\log\frac{p(x)}{q(x)}\dmu(x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610" y="4731339"/>
            <a:ext cx="6553199" cy="8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124033" y="5620234"/>
            <a:ext cx="8533481" cy="1126934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92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264" y="-113547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Invariant divergence = f-divergences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855" y="824819"/>
            <a:ext cx="10515600" cy="1097771"/>
          </a:xfrm>
        </p:spPr>
        <p:txBody>
          <a:bodyPr>
            <a:normAutofit/>
          </a:bodyPr>
          <a:lstStyle/>
          <a:p>
            <a:r>
              <a:rPr lang="en-US" dirty="0" smtClean="0"/>
              <a:t>Lump or coarse-bin a separable distance, and ask for </a:t>
            </a:r>
          </a:p>
          <a:p>
            <a:pPr marL="0" indent="0">
              <a:buNone/>
            </a:pPr>
            <a:r>
              <a:rPr lang="en-US" sz="3600" b="1" u="sng" dirty="0" smtClean="0">
                <a:solidFill>
                  <a:srgbClr val="FF0000"/>
                </a:solidFill>
              </a:rPr>
              <a:t>information monotonicity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191" y="1194046"/>
            <a:ext cx="6544056" cy="23138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" y="2291817"/>
            <a:ext cx="5267325" cy="685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264" y="3434072"/>
            <a:ext cx="11934164" cy="15696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Theorem</a:t>
            </a:r>
            <a:r>
              <a:rPr lang="en-US" sz="3200" dirty="0" smtClean="0"/>
              <a:t>: The only monotone </a:t>
            </a:r>
            <a:r>
              <a:rPr lang="en-US" sz="3200" i="1" dirty="0" smtClean="0"/>
              <a:t>separable</a:t>
            </a:r>
            <a:r>
              <a:rPr lang="en-US" sz="3200" dirty="0" smtClean="0"/>
              <a:t> divergences are f-divergences</a:t>
            </a:r>
          </a:p>
          <a:p>
            <a:r>
              <a:rPr lang="en-US" sz="3200" dirty="0" smtClean="0"/>
              <a:t>(except for the curious case of binary alphabets),</a:t>
            </a:r>
            <a:endParaRPr lang="en-US" sz="3200" dirty="0"/>
          </a:p>
          <a:p>
            <a:r>
              <a:rPr lang="en-US" sz="3200" dirty="0"/>
              <a:t>f</a:t>
            </a:r>
            <a:r>
              <a:rPr lang="en-US" sz="3200" dirty="0" smtClean="0"/>
              <a:t>-divergences are </a:t>
            </a:r>
            <a:r>
              <a:rPr lang="en-US" sz="3200" dirty="0" smtClean="0">
                <a:solidFill>
                  <a:srgbClr val="FF0000"/>
                </a:solidFill>
              </a:rPr>
              <a:t>invariant by </a:t>
            </a:r>
            <a:r>
              <a:rPr lang="en-US" sz="3200" dirty="0" err="1" smtClean="0">
                <a:solidFill>
                  <a:srgbClr val="FF0000"/>
                </a:solidFill>
              </a:rPr>
              <a:t>diffeormorphisms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en-US" sz="3200" dirty="0" smtClean="0"/>
              <a:t>of the sample space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75" y="5003732"/>
            <a:ext cx="5892165" cy="19067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2855" y="2150382"/>
            <a:ext cx="5222818" cy="994600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6" y="-10994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Dual connections from </a:t>
            </a:r>
            <a:r>
              <a:rPr lang="en-US" b="1" i="1" dirty="0" smtClean="0">
                <a:solidFill>
                  <a:schemeClr val="accent1"/>
                </a:solidFill>
              </a:rPr>
              <a:t>any</a:t>
            </a:r>
            <a:r>
              <a:rPr lang="en-US" b="1" dirty="0" smtClean="0">
                <a:solidFill>
                  <a:schemeClr val="accent1"/>
                </a:solidFill>
              </a:rPr>
              <a:t> divergence!</a:t>
            </a:r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37032" y="2105073"/>
                <a:ext cx="10189464" cy="883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3200" dirty="0"/>
                  <a:t>a </a:t>
                </a:r>
                <a:r>
                  <a:rPr lang="de-CH" sz="3200" dirty="0">
                    <a:solidFill>
                      <a:schemeClr val="accent2"/>
                    </a:solidFill>
                  </a:rPr>
                  <a:t>tensor </a:t>
                </a:r>
                <a:r>
                  <a:rPr lang="de-CH" sz="3200" dirty="0" smtClean="0">
                    <a:solidFill>
                      <a:schemeClr val="accent2"/>
                    </a:solidFill>
                  </a:rPr>
                  <a:t>metric </a:t>
                </a:r>
                <a:r>
                  <a:rPr lang="de-CH" sz="3200" dirty="0" smtClean="0"/>
                  <a:t>g: g</a:t>
                </a:r>
                <a:r>
                  <a:rPr lang="de-CH" sz="3200" baseline="-25000" dirty="0" smtClean="0"/>
                  <a:t>ij</a:t>
                </a:r>
                <a:r>
                  <a:rPr lang="de-CH" sz="3200" dirty="0" smtClean="0"/>
                  <a:t>(p</a:t>
                </a:r>
                <a:r>
                  <a:rPr lang="el-GR" sz="3200" baseline="-25000" dirty="0"/>
                  <a:t>ξ</a:t>
                </a:r>
                <a:r>
                  <a:rPr lang="de-CH" sz="3200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CH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3200" dirty="0"/>
                          <m:t>ξ</m:t>
                        </m:r>
                        <m:r>
                          <a:rPr lang="de-CH" sz="3200" i="1" baseline="300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CH" sz="3200" i="1" baseline="-50000" dirty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f>
                      <m:fPr>
                        <m:ctrlPr>
                          <a:rPr lang="de-CH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CH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3200" dirty="0"/>
                          <m:t>ξ</m:t>
                        </m:r>
                        <m:r>
                          <a:rPr lang="de-CH" sz="3200" i="1" baseline="30000" dirty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</m:oMath>
                </a14:m>
                <a:r>
                  <a:rPr lang="de-CH" sz="3200" baseline="-50000" dirty="0"/>
                  <a:t>2</a:t>
                </a:r>
                <a:r>
                  <a:rPr lang="de-CH" sz="3200" dirty="0"/>
                  <a:t>D(p</a:t>
                </a:r>
                <a:r>
                  <a:rPr lang="el-GR" sz="3200" baseline="-24000" dirty="0"/>
                  <a:t>ξ</a:t>
                </a:r>
                <a:r>
                  <a:rPr lang="de-CH" sz="3200" baseline="-50000" dirty="0"/>
                  <a:t>1</a:t>
                </a:r>
                <a:r>
                  <a:rPr lang="de-CH" sz="3200" dirty="0"/>
                  <a:t>,p</a:t>
                </a:r>
                <a:r>
                  <a:rPr lang="el-GR" sz="3200" baseline="-25000" dirty="0"/>
                  <a:t>ξ</a:t>
                </a:r>
                <a:r>
                  <a:rPr lang="de-CH" sz="3200" baseline="-50000" dirty="0"/>
                  <a:t>2</a:t>
                </a:r>
                <a:r>
                  <a:rPr lang="de-CH" sz="3200" dirty="0"/>
                  <a:t>)|</a:t>
                </a:r>
                <a:r>
                  <a:rPr lang="el-GR" sz="3200" baseline="-25000" dirty="0"/>
                  <a:t>ξ</a:t>
                </a:r>
                <a:r>
                  <a:rPr lang="de-CH" sz="3200" baseline="-50000" dirty="0"/>
                  <a:t>1</a:t>
                </a:r>
                <a:r>
                  <a:rPr lang="de-CH" sz="3200" baseline="-25000" dirty="0"/>
                  <a:t>=</a:t>
                </a:r>
                <a:r>
                  <a:rPr lang="el-GR" sz="3200" baseline="-25000" dirty="0"/>
                  <a:t>ξ</a:t>
                </a:r>
                <a:r>
                  <a:rPr lang="de-CH" sz="3200" baseline="-50000" dirty="0"/>
                  <a:t>2</a:t>
                </a:r>
                <a:r>
                  <a:rPr lang="de-CH" sz="3200" baseline="-25000" dirty="0"/>
                  <a:t>=</a:t>
                </a:r>
                <a:r>
                  <a:rPr lang="el-GR" sz="3200" baseline="-25000" dirty="0"/>
                  <a:t>ξ</a:t>
                </a:r>
                <a:r>
                  <a:rPr lang="de-CH" sz="3200" dirty="0"/>
                  <a:t> 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32" y="2105073"/>
                <a:ext cx="10189464" cy="883703"/>
              </a:xfrm>
              <a:prstGeom prst="rect">
                <a:avLst/>
              </a:prstGeom>
              <a:blipFill>
                <a:blip r:embed="rId2"/>
                <a:stretch>
                  <a:fillRect l="-1376" b="-12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37032" y="3207917"/>
                <a:ext cx="10911840" cy="14094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3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</a:t>
                </a:r>
                <a:r>
                  <a:rPr lang="de-CH" sz="3200" dirty="0" smtClean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torsion-less affine connection </a:t>
                </a:r>
                <a14:m>
                  <m:oMath xmlns:m="http://schemas.openxmlformats.org/officeDocument/2006/math">
                    <m:r>
                      <a:rPr lang="de-CH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</m:oMath>
                </a14:m>
                <a:r>
                  <a:rPr lang="de-CH" sz="3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endParaRPr lang="de-CH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l-GR" sz="3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de-CH" sz="3200" baseline="-25000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ijk</a:t>
                </a:r>
                <a:r>
                  <a:rPr lang="de-CH" sz="3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(p</a:t>
                </a:r>
                <a:r>
                  <a:rPr lang="el-GR" sz="3200" baseline="-25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3200" b="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de-CH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de-CH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CH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CH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CH" sz="3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3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  <m:r>
                          <a:rPr lang="de-CH" sz="3200" b="0" i="1" baseline="30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de-CH" sz="3200" b="0" i="1" baseline="-50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  <m:f>
                      <m:fPr>
                        <m:ctrlPr>
                          <a:rPr lang="de-CH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CH" sz="3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3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  <m:r>
                          <a:rPr lang="de-CH" sz="3200" b="0" i="1" baseline="3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de-CH" sz="3200" b="0" i="1" baseline="-5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de-CH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CH" sz="3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3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  <m:r>
                          <a:rPr lang="de-CH" sz="3200" b="0" i="1" baseline="3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CH" sz="3200" b="0" i="1" baseline="-5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CH" sz="3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D(p</a:t>
                </a:r>
                <a:r>
                  <a:rPr lang="el-GR" sz="3200" baseline="-2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ξ</a:t>
                </a:r>
                <a:r>
                  <a:rPr lang="de-CH" sz="3200" baseline="-5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CH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,p</a:t>
                </a:r>
                <a:r>
                  <a:rPr lang="el-GR" sz="32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ξ</a:t>
                </a:r>
                <a:r>
                  <a:rPr lang="de-CH" sz="3200" baseline="-5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de-CH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)|</a:t>
                </a:r>
                <a:r>
                  <a:rPr lang="el-GR" sz="32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ξ</a:t>
                </a:r>
                <a:r>
                  <a:rPr lang="de-CH" sz="3200" baseline="-5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CH" sz="32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l-GR" sz="32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ξ</a:t>
                </a:r>
                <a:r>
                  <a:rPr lang="de-CH" sz="3200" baseline="-5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de-CH" sz="32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l-GR" sz="32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ξ</a:t>
                </a:r>
                <a:r>
                  <a:rPr lang="de-CH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32" y="3207917"/>
                <a:ext cx="10911840" cy="1409488"/>
              </a:xfrm>
              <a:prstGeom prst="rect">
                <a:avLst/>
              </a:prstGeom>
              <a:blipFill>
                <a:blip r:embed="rId3"/>
                <a:stretch>
                  <a:fillRect l="-1285" t="-5628" b="-4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0" y="4836546"/>
            <a:ext cx="7131687" cy="719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CH" sz="32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251960" y="4836546"/>
                <a:ext cx="38557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CH" sz="3200" dirty="0" smtClean="0"/>
                  <a:t>D*(p</a:t>
                </a:r>
                <a:r>
                  <a:rPr lang="el-GR" sz="3200" baseline="-25000" dirty="0"/>
                  <a:t>ξ</a:t>
                </a:r>
                <a:r>
                  <a:rPr lang="de-CH" sz="3200" baseline="-50000" dirty="0"/>
                  <a:t>1</a:t>
                </a:r>
                <a:r>
                  <a:rPr lang="de-CH" sz="3200" dirty="0"/>
                  <a:t>,p</a:t>
                </a:r>
                <a:r>
                  <a:rPr lang="el-GR" sz="3200" baseline="-25000" dirty="0"/>
                  <a:t>ξ</a:t>
                </a:r>
                <a:r>
                  <a:rPr lang="de-CH" sz="3200" baseline="-50000" dirty="0"/>
                  <a:t>2</a:t>
                </a:r>
                <a:r>
                  <a:rPr lang="de-CH" sz="3200" dirty="0" smtClean="0"/>
                  <a:t>)</a:t>
                </a:r>
                <a14:m>
                  <m:oMath xmlns:m="http://schemas.openxmlformats.org/officeDocument/2006/math">
                    <m:r>
                      <a:rPr lang="de-CH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CH" sz="3200" dirty="0"/>
                      <m:t>D</m:t>
                    </m:r>
                    <m:r>
                      <m:rPr>
                        <m:nor/>
                      </m:rPr>
                      <a:rPr lang="de-CH" sz="3200" dirty="0"/>
                      <m:t>(</m:t>
                    </m:r>
                    <m:r>
                      <m:rPr>
                        <m:nor/>
                      </m:rPr>
                      <a:rPr lang="de-CH" sz="3200" dirty="0"/>
                      <m:t>p</m:t>
                    </m:r>
                    <m:r>
                      <m:rPr>
                        <m:nor/>
                      </m:rPr>
                      <a:rPr lang="el-GR" sz="3200" baseline="-25000" dirty="0"/>
                      <m:t>ξ</m:t>
                    </m:r>
                    <m:r>
                      <m:rPr>
                        <m:nor/>
                      </m:rPr>
                      <a:rPr lang="de-CH" sz="3200" b="0" i="0" baseline="-50000" dirty="0" smtClean="0"/>
                      <m:t>2</m:t>
                    </m:r>
                    <m:r>
                      <m:rPr>
                        <m:nor/>
                      </m:rPr>
                      <a:rPr lang="de-CH" sz="3200" dirty="0"/>
                      <m:t>,</m:t>
                    </m:r>
                    <m:r>
                      <m:rPr>
                        <m:nor/>
                      </m:rPr>
                      <a:rPr lang="de-CH" sz="3200" dirty="0"/>
                      <m:t>p</m:t>
                    </m:r>
                    <m:r>
                      <m:rPr>
                        <m:nor/>
                      </m:rPr>
                      <a:rPr lang="el-GR" sz="3200" baseline="-25000" dirty="0"/>
                      <m:t>ξ</m:t>
                    </m:r>
                    <m:r>
                      <m:rPr>
                        <m:nor/>
                      </m:rPr>
                      <a:rPr lang="de-CH" sz="3200" b="0" i="0" baseline="-50000" dirty="0" smtClean="0"/>
                      <m:t>1</m:t>
                    </m:r>
                    <m:r>
                      <m:rPr>
                        <m:nor/>
                      </m:rPr>
                      <a:rPr lang="de-CH" sz="3200" dirty="0"/>
                      <m:t>)</m:t>
                    </m:r>
                  </m:oMath>
                </a14:m>
                <a:endParaRPr lang="de-CH" sz="3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60" y="4836546"/>
                <a:ext cx="3855736" cy="584775"/>
              </a:xfrm>
              <a:prstGeom prst="rect">
                <a:avLst/>
              </a:prstGeom>
              <a:blipFill>
                <a:blip r:embed="rId4"/>
                <a:stretch>
                  <a:fillRect l="-4114" t="-12500" b="-47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67916" y="4964500"/>
            <a:ext cx="7351776" cy="3288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CH" sz="3200" b="1" dirty="0" smtClean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Dual divergences</a:t>
            </a:r>
          </a:p>
          <a:p>
            <a:pPr algn="l"/>
            <a:r>
              <a:rPr lang="de-CH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de-CH" sz="3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nd dual connections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915400" y="235157"/>
                <a:ext cx="3276600" cy="635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sz="3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Pre>
                      <m:sPrePr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</m:sPre>
                    <m:r>
                      <a:rPr lang="en-US" sz="3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Pre>
                      <m:sPre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</m:sPre>
                    <m:r>
                      <a:rPr lang="en-US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</m:sPre>
                  </m:oMath>
                </a14:m>
                <a:r>
                  <a:rPr lang="en-US" sz="3200" dirty="0" smtClean="0">
                    <a:solidFill>
                      <a:srgbClr val="FF0000"/>
                    </a:solidFill>
                  </a:rPr>
                  <a:t>*) </a:t>
                </a:r>
                <a:endParaRPr lang="en-US" sz="3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235157"/>
                <a:ext cx="3276600" cy="635367"/>
              </a:xfrm>
              <a:prstGeom prst="rect">
                <a:avLst/>
              </a:prstGeom>
              <a:blipFill>
                <a:blip r:embed="rId5"/>
                <a:stretch>
                  <a:fillRect t="-3846" r="-2607" b="-31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95194" y="982025"/>
            <a:ext cx="114351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Dual connections </a:t>
            </a:r>
            <a:r>
              <a:rPr lang="en-US" sz="3200" dirty="0"/>
              <a:t>f</a:t>
            </a:r>
            <a:r>
              <a:rPr lang="en-US" sz="3200" dirty="0" smtClean="0"/>
              <a:t>rom </a:t>
            </a:r>
            <a:r>
              <a:rPr lang="en-US" sz="3200" dirty="0" smtClean="0">
                <a:solidFill>
                  <a:srgbClr val="0070C0"/>
                </a:solidFill>
              </a:rPr>
              <a:t>any smooth parametric distance</a:t>
            </a:r>
            <a:r>
              <a:rPr lang="en-US" sz="3200" dirty="0" smtClean="0"/>
              <a:t>, </a:t>
            </a:r>
          </a:p>
          <a:p>
            <a:r>
              <a:rPr lang="en-US" sz="3200" dirty="0" smtClean="0"/>
              <a:t>called a (parameter) </a:t>
            </a:r>
            <a:r>
              <a:rPr lang="en-US" sz="3200" dirty="0" smtClean="0">
                <a:solidFill>
                  <a:srgbClr val="FF0000"/>
                </a:solidFill>
              </a:rPr>
              <a:t>divergence </a:t>
            </a:r>
            <a:r>
              <a:rPr lang="en-US" sz="3200" dirty="0" smtClean="0"/>
              <a:t>D: </a:t>
            </a:r>
            <a:r>
              <a:rPr lang="de-CH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 is not necessarily symmetric </a:t>
            </a:r>
          </a:p>
          <a:p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91899" y="5719429"/>
            <a:ext cx="112021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Symmetric divergences yields the same connection: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	</a:t>
            </a:r>
            <a:r>
              <a:rPr lang="en-US" sz="3200" b="1" dirty="0" smtClean="0">
                <a:solidFill>
                  <a:srgbClr val="FF0000"/>
                </a:solidFill>
              </a:rPr>
              <a:t>						 The Levi-</a:t>
            </a:r>
            <a:r>
              <a:rPr lang="en-US" sz="3200" b="1" dirty="0" err="1" smtClean="0">
                <a:solidFill>
                  <a:srgbClr val="FF0000"/>
                </a:solidFill>
              </a:rPr>
              <a:t>Civita</a:t>
            </a:r>
            <a:r>
              <a:rPr lang="en-US" sz="3200" b="1" dirty="0" smtClean="0">
                <a:solidFill>
                  <a:srgbClr val="FF0000"/>
                </a:solidFill>
              </a:rPr>
              <a:t> connection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7803" y="1962489"/>
            <a:ext cx="2862106" cy="204330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251960" y="4730766"/>
            <a:ext cx="4050892" cy="853959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092" y="17116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Which geometry is best suited for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	</a:t>
            </a:r>
            <a:r>
              <a:rPr lang="en-US" b="1" dirty="0" smtClean="0">
                <a:solidFill>
                  <a:schemeClr val="accent1"/>
                </a:solidFill>
              </a:rPr>
              <a:t>	clustering normalized histograms?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96" y="2330013"/>
            <a:ext cx="10613596" cy="37932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96551" y="1620981"/>
            <a:ext cx="2438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Bag of words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9842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math.berkeley.edu/~sethian/2006/History/Images/figure.geodesic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106" y="1404141"/>
            <a:ext cx="5153025" cy="467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121" y="1064663"/>
            <a:ext cx="1183087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Visualized </a:t>
            </a:r>
            <a:r>
              <a:rPr lang="en-US" sz="3200" b="1" dirty="0" smtClean="0">
                <a:solidFill>
                  <a:srgbClr val="FF0000"/>
                </a:solidFill>
              </a:rPr>
              <a:t>extrinsically</a:t>
            </a:r>
            <a:r>
              <a:rPr lang="en-US" sz="3200" dirty="0" smtClean="0"/>
              <a:t> as smooth surfaces of the </a:t>
            </a:r>
            <a:r>
              <a:rPr lang="en-US" sz="3200" b="1" dirty="0" smtClean="0"/>
              <a:t>ambient</a:t>
            </a:r>
            <a:r>
              <a:rPr lang="en-US" sz="3200" dirty="0" smtClean="0"/>
              <a:t> Euclidean space: isometric embedding theorem (Nash embedding theorem)</a:t>
            </a:r>
            <a:endParaRPr lang="en-US" sz="3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1121" y="0"/>
            <a:ext cx="11430297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Riemannian manifolds: </a:t>
            </a:r>
            <a:r>
              <a:rPr lang="en-US" sz="4000" b="1" u="sng" dirty="0" smtClean="0">
                <a:solidFill>
                  <a:schemeClr val="accent1"/>
                </a:solidFill>
              </a:rPr>
              <a:t>Extrinsic</a:t>
            </a:r>
            <a:r>
              <a:rPr lang="en-US" sz="4000" b="1" dirty="0" smtClean="0">
                <a:solidFill>
                  <a:schemeClr val="accent1"/>
                </a:solidFill>
              </a:rPr>
              <a:t> view vs </a:t>
            </a:r>
            <a:r>
              <a:rPr lang="en-US" sz="4000" b="1" u="sng" dirty="0" smtClean="0">
                <a:solidFill>
                  <a:schemeClr val="accent1"/>
                </a:solidFill>
              </a:rPr>
              <a:t>intrinsic </a:t>
            </a:r>
            <a:r>
              <a:rPr lang="en-US" sz="4000" b="1" dirty="0" smtClean="0">
                <a:solidFill>
                  <a:schemeClr val="accent1"/>
                </a:solidFill>
              </a:rPr>
              <a:t>view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318" y="2954448"/>
            <a:ext cx="3219450" cy="2438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47990" y="5537633"/>
            <a:ext cx="2487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Intrinsic</a:t>
            </a:r>
            <a:r>
              <a:rPr lang="en-US" sz="2400" dirty="0" smtClean="0"/>
              <a:t> geometry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64357" y="2206596"/>
            <a:ext cx="1930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Isometric</a:t>
            </a:r>
          </a:p>
          <a:p>
            <a:pPr algn="ctr"/>
            <a:r>
              <a:rPr lang="en-US" sz="2800" dirty="0"/>
              <a:t>e</a:t>
            </a:r>
            <a:r>
              <a:rPr lang="en-US" sz="2800" dirty="0" smtClean="0"/>
              <a:t>mbedding</a:t>
            </a:r>
            <a:r>
              <a:rPr lang="en-US" sz="2800" dirty="0"/>
              <a:t>:</a:t>
            </a:r>
            <a:endParaRPr lang="en-US" sz="28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1486113" y="6173611"/>
            <a:ext cx="96824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Intrinsic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  <a:r>
              <a:rPr lang="en-US" sz="3200" b="1" dirty="0" smtClean="0">
                <a:solidFill>
                  <a:schemeClr val="accent1"/>
                </a:solidFill>
              </a:rPr>
              <a:t>geometry versus </a:t>
            </a:r>
            <a:r>
              <a:rPr lang="en-US" sz="3200" b="1" dirty="0" smtClean="0">
                <a:solidFill>
                  <a:srgbClr val="FF0000"/>
                </a:solidFill>
              </a:rPr>
              <a:t>extrinsic</a:t>
            </a:r>
            <a:r>
              <a:rPr lang="en-US" sz="3200" b="1" dirty="0" smtClean="0">
                <a:solidFill>
                  <a:schemeClr val="accent1"/>
                </a:solidFill>
              </a:rPr>
              <a:t> isometric embedding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77049" y="5298661"/>
            <a:ext cx="331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Manifold learning/reconstruction</a:t>
            </a:r>
          </a:p>
          <a:p>
            <a:pPr algn="ctr"/>
            <a:r>
              <a:rPr lang="en-US" dirty="0"/>
              <a:t>f</a:t>
            </a:r>
            <a:r>
              <a:rPr lang="en-US" dirty="0" smtClean="0"/>
              <a:t>rom data points (Swiss roll)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60416" y="2130944"/>
            <a:ext cx="2535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Extrinsic</a:t>
            </a:r>
            <a:r>
              <a:rPr lang="en-US" sz="2400" dirty="0" smtClean="0"/>
              <a:t> geometry</a:t>
            </a:r>
            <a:endParaRPr lang="en-US" sz="2400" dirty="0"/>
          </a:p>
        </p:txBody>
      </p:sp>
      <p:sp>
        <p:nvSpPr>
          <p:cNvPr id="10" name="Left Arrow 9"/>
          <p:cNvSpPr/>
          <p:nvPr/>
        </p:nvSpPr>
        <p:spPr>
          <a:xfrm>
            <a:off x="6065134" y="2197219"/>
            <a:ext cx="422852" cy="3860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5669335" y="5023335"/>
            <a:ext cx="420351" cy="5216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0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03" y="223842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Fisher-Rao geometry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of the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categorical distribution (standard simplex)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Trinomial (</a:t>
            </a:r>
            <a:r>
              <a:rPr lang="en-US" dirty="0" err="1" smtClean="0"/>
              <a:t>trinoulli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97" y="2655397"/>
            <a:ext cx="5507606" cy="25562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160147"/>
            <a:ext cx="5513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Embedding to the sphere positive </a:t>
            </a:r>
            <a:r>
              <a:rPr lang="en-US" sz="2400" b="1" dirty="0" err="1" smtClean="0">
                <a:solidFill>
                  <a:srgbClr val="FF0000"/>
                </a:solidFill>
              </a:rPr>
              <a:t>orthant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9261" y="6011337"/>
            <a:ext cx="121081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Pattern Learning and Recognition on Statistical Manifolds: An Information-Geometric </a:t>
            </a:r>
            <a:r>
              <a:rPr lang="en-US" sz="2000" b="1" dirty="0" smtClean="0">
                <a:solidFill>
                  <a:schemeClr val="accent6"/>
                </a:solidFill>
              </a:rPr>
              <a:t>Review, SIMBAD 2013</a:t>
            </a:r>
          </a:p>
          <a:p>
            <a:r>
              <a:rPr lang="en-US" sz="2000" b="1" dirty="0">
                <a:solidFill>
                  <a:schemeClr val="accent6"/>
                </a:solidFill>
              </a:rPr>
              <a:t>Clustering in Hilbert simplex geometry, arXiv:1704.00454 </a:t>
            </a:r>
          </a:p>
        </p:txBody>
      </p:sp>
      <p:pic>
        <p:nvPicPr>
          <p:cNvPr id="1026" name="Picture 2" descr="https://i2.wp.com/math.ucr.edu/home/baez/mathematical/harper/simplex_eighth-sphe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802" y="120663"/>
            <a:ext cx="1204825" cy="17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552" y="4480761"/>
            <a:ext cx="4905375" cy="1095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141" y="2584238"/>
            <a:ext cx="2981325" cy="876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35692" y="3761510"/>
            <a:ext cx="4763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</a:t>
            </a:r>
            <a:r>
              <a:rPr lang="en-US" sz="2800" dirty="0" err="1" smtClean="0"/>
              <a:t>Hotelling</a:t>
            </a:r>
            <a:r>
              <a:rPr lang="en-US" sz="2800" dirty="0" smtClean="0"/>
              <a:t>)-Fisher-Rao distance: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635692" y="2021656"/>
            <a:ext cx="3994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Fisher information metric: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048624" y="2863343"/>
            <a:ext cx="2404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Square root embedding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895828" y="4410188"/>
            <a:ext cx="5004436" cy="11659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90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88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Hilbert log cross-ratio metric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807" y="967195"/>
            <a:ext cx="6645193" cy="4283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163" y="2411055"/>
            <a:ext cx="7445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Geodesics are straight lines but not unique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163" y="6070708"/>
            <a:ext cx="119287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Clustering in Hilbert simplex geometry. </a:t>
            </a:r>
            <a:r>
              <a:rPr lang="en-US" sz="3200" b="1" dirty="0" err="1">
                <a:solidFill>
                  <a:schemeClr val="accent6"/>
                </a:solidFill>
              </a:rPr>
              <a:t>CoRR</a:t>
            </a:r>
            <a:r>
              <a:rPr lang="en-US" sz="3200" b="1" dirty="0">
                <a:solidFill>
                  <a:schemeClr val="accent6"/>
                </a:solidFill>
              </a:rPr>
              <a:t> abs/1704.00454 (2017)</a:t>
            </a:r>
          </a:p>
        </p:txBody>
      </p:sp>
      <p:sp>
        <p:nvSpPr>
          <p:cNvPr id="7" name="Explosion 1 6"/>
          <p:cNvSpPr/>
          <p:nvPr/>
        </p:nvSpPr>
        <p:spPr>
          <a:xfrm>
            <a:off x="2324819" y="3548558"/>
            <a:ext cx="3221988" cy="2262857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Finsler</a:t>
            </a:r>
            <a:r>
              <a:rPr lang="en-US" sz="2800" b="1" dirty="0" smtClean="0">
                <a:solidFill>
                  <a:schemeClr val="tx1"/>
                </a:solidFill>
              </a:rPr>
              <a:t> geometry!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459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573" y="2133601"/>
            <a:ext cx="5290427" cy="3415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563"/>
            <a:ext cx="6886733" cy="521123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4388" y="0"/>
            <a:ext cx="12037612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Hilbert log cross-ratio metric for the </a:t>
            </a:r>
            <a:r>
              <a:rPr lang="en-US" b="1" u="sng" dirty="0" smtClean="0">
                <a:solidFill>
                  <a:schemeClr val="accent1"/>
                </a:solidFill>
              </a:rPr>
              <a:t>standard simplex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886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630" y="0"/>
            <a:ext cx="9415370" cy="5791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84909" y="6056853"/>
            <a:ext cx="119287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Clustering in Hilbert simplex geometry. </a:t>
            </a:r>
            <a:r>
              <a:rPr lang="en-US" sz="3200" b="1" dirty="0" err="1">
                <a:solidFill>
                  <a:schemeClr val="accent6"/>
                </a:solidFill>
              </a:rPr>
              <a:t>CoRR</a:t>
            </a:r>
            <a:r>
              <a:rPr lang="en-US" sz="3200" b="1" dirty="0">
                <a:solidFill>
                  <a:schemeClr val="accent6"/>
                </a:solidFill>
              </a:rPr>
              <a:t> abs/1704.00454 (2017)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2202873"/>
            <a:ext cx="25191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Experiments</a:t>
            </a:r>
          </a:p>
          <a:p>
            <a:r>
              <a:rPr lang="en-US" sz="3600" dirty="0" smtClean="0"/>
              <a:t>With </a:t>
            </a:r>
          </a:p>
          <a:p>
            <a:r>
              <a:rPr lang="en-US" sz="3600" dirty="0" smtClean="0"/>
              <a:t>K-means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22806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6836" y="0"/>
            <a:ext cx="609600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Sailing on a </a:t>
            </a:r>
            <a:r>
              <a:rPr lang="en-US" sz="4000" b="1" dirty="0">
                <a:solidFill>
                  <a:srgbClr val="FF0000"/>
                </a:solidFill>
              </a:rPr>
              <a:t>s</a:t>
            </a:r>
            <a:r>
              <a:rPr lang="en-US" sz="4000" b="1" dirty="0" smtClean="0">
                <a:solidFill>
                  <a:srgbClr val="FF0000"/>
                </a:solidFill>
              </a:rPr>
              <a:t>ea of distances: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9458" y="970219"/>
            <a:ext cx="5483942" cy="4351338"/>
          </a:xfrm>
        </p:spPr>
        <p:txBody>
          <a:bodyPr/>
          <a:lstStyle/>
          <a:p>
            <a:r>
              <a:rPr lang="en-US" dirty="0" smtClean="0"/>
              <a:t>Which distance is suitable?</a:t>
            </a:r>
          </a:p>
          <a:p>
            <a:r>
              <a:rPr lang="en-US" dirty="0" smtClean="0"/>
              <a:t>Which loss function to minimize?</a:t>
            </a:r>
          </a:p>
          <a:p>
            <a:r>
              <a:rPr lang="en-US" dirty="0" smtClean="0"/>
              <a:t>Which “metric” to evaluate?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Are there </a:t>
            </a:r>
            <a:r>
              <a:rPr lang="en-US" b="1" dirty="0" smtClean="0">
                <a:solidFill>
                  <a:srgbClr val="FF0000"/>
                </a:solidFill>
              </a:rPr>
              <a:t>first principles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9218" name="Picture 2" descr="Image result for coreset nielsen enclosing b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26" y="32005"/>
            <a:ext cx="5417574" cy="682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encyclopedia distan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595" y="3665407"/>
            <a:ext cx="2117732" cy="319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46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646" y="571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Classes of distances: </a:t>
            </a:r>
            <a:r>
              <a:rPr lang="en-US" b="1" u="sng" dirty="0" smtClean="0">
                <a:solidFill>
                  <a:schemeClr val="accent1"/>
                </a:solidFill>
              </a:rPr>
              <a:t>Bregman divergence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255" y="1288729"/>
            <a:ext cx="10515600" cy="512045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Bregman divergence </a:t>
            </a:r>
            <a:r>
              <a:rPr lang="en-US" dirty="0" smtClean="0"/>
              <a:t>between parameters for a strictly convex and differentiable convex function F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3500" dirty="0" smtClean="0"/>
              <a:t>The </a:t>
            </a:r>
            <a:r>
              <a:rPr lang="en-US" sz="3500" dirty="0" smtClean="0">
                <a:solidFill>
                  <a:srgbClr val="FF0000"/>
                </a:solidFill>
              </a:rPr>
              <a:t>canonical divergence of dually flat spaces</a:t>
            </a:r>
          </a:p>
        </p:txBody>
      </p:sp>
      <p:pic>
        <p:nvPicPr>
          <p:cNvPr id="14338" name="Picture 2" descr="Image result for nielsen nock bregman diver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960" y="1945569"/>
            <a:ext cx="5205504" cy="30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B_{F}\left(\theta_{1} : \theta_{2}\right) :=F\left(\theta_{1}\right)-F\left(\theta_{2}\right)-\left(\theta_{1}-\theta_{2}\right)^{\top} \nabla F\left(\theta_{2}\righ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03" y="3185891"/>
            <a:ext cx="6389662" cy="39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9633" y="6108931"/>
            <a:ext cx="11834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  <a:latin typeface="Arial" panose="020B0604020202020204" pitchFamily="34" charset="0"/>
              </a:rPr>
              <a:t>Mining 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matrix data with Bregman matrix divergences for portfolio </a:t>
            </a:r>
            <a:r>
              <a:rPr lang="en-US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selection</a:t>
            </a:r>
            <a:r>
              <a:rPr lang="en-US" b="1" dirty="0" err="1" smtClean="0">
                <a:solidFill>
                  <a:schemeClr val="accent6"/>
                </a:solidFill>
                <a:latin typeface="Arial" panose="020B0604020202020204" pitchFamily="34" charset="0"/>
              </a:rPr>
              <a:t>."</a:t>
            </a:r>
            <a:r>
              <a:rPr lang="en-US" b="1" i="1" dirty="0" err="1" smtClean="0">
                <a:solidFill>
                  <a:schemeClr val="accent6"/>
                </a:solidFill>
                <a:latin typeface="Arial" panose="020B0604020202020204" pitchFamily="34" charset="0"/>
              </a:rPr>
              <a:t>Matrix</a:t>
            </a:r>
            <a:r>
              <a:rPr lang="en-US" b="1" i="1" dirty="0" smtClean="0">
                <a:solidFill>
                  <a:schemeClr val="accent6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>
                <a:solidFill>
                  <a:schemeClr val="accent6"/>
                </a:solidFill>
                <a:latin typeface="Arial" panose="020B0604020202020204" pitchFamily="34" charset="0"/>
              </a:rPr>
              <a:t>Information Geometry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. Springer, Berlin, Heidelberg, 2013. 373-402.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14342" name="Picture 6" descr="Image result for Jensen divergence nielsen n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172" y="301925"/>
            <a:ext cx="2220839" cy="9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07343" y="2965424"/>
            <a:ext cx="6800040" cy="8030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3950" y="3959992"/>
            <a:ext cx="5595699" cy="954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Unify squared Euclidean geometry</a:t>
            </a:r>
          </a:p>
          <a:p>
            <a:r>
              <a:rPr lang="en-US" sz="2800" b="1" dirty="0" smtClean="0"/>
              <a:t>and geometry of information theory</a:t>
            </a:r>
            <a:endParaRPr lang="en-US" sz="2800" b="1" dirty="0"/>
          </a:p>
        </p:txBody>
      </p:sp>
      <p:sp>
        <p:nvSpPr>
          <p:cNvPr id="10" name="Explosion 1 9"/>
          <p:cNvSpPr/>
          <p:nvPr/>
        </p:nvSpPr>
        <p:spPr>
          <a:xfrm>
            <a:off x="8554112" y="1421808"/>
            <a:ext cx="3399352" cy="1822510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Geometric design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468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00" y="-176852"/>
            <a:ext cx="11845955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Jensen difference/</a:t>
            </a:r>
            <a:r>
              <a:rPr lang="en-US" b="1" u="sng" dirty="0" smtClean="0">
                <a:solidFill>
                  <a:schemeClr val="accent1"/>
                </a:solidFill>
              </a:rPr>
              <a:t>Jensen divergence </a:t>
            </a:r>
            <a:r>
              <a:rPr lang="en-US" b="1" dirty="0" smtClean="0">
                <a:solidFill>
                  <a:schemeClr val="accent1"/>
                </a:solidFill>
              </a:rPr>
              <a:t>(</a:t>
            </a:r>
            <a:r>
              <a:rPr lang="en-US" b="1" dirty="0" err="1" smtClean="0">
                <a:solidFill>
                  <a:schemeClr val="accent1"/>
                </a:solidFill>
              </a:rPr>
              <a:t>Burbea</a:t>
            </a:r>
            <a:r>
              <a:rPr lang="en-US" b="1" dirty="0" smtClean="0">
                <a:solidFill>
                  <a:schemeClr val="accent1"/>
                </a:solidFill>
              </a:rPr>
              <a:t>-Rao)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414" y="4191958"/>
            <a:ext cx="5411599" cy="123571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Asymptotic scaled Jensen divergence amount to a Bregman or reverse Bregman divergence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5362" name="Picture 2" descr="J_F(\theta_1,\theta_2) =\frac{F(\theta_1)+F(\theta_2)}{2}  -F \left(\frac{\theta_1+\theta_2}{2}\right) \geq 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43" y="2951583"/>
            <a:ext cx="6784148" cy="78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2343" y="5742487"/>
            <a:ext cx="1214467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The </a:t>
            </a:r>
            <a:r>
              <a:rPr lang="en-US" sz="2000" b="1" dirty="0" err="1" smtClean="0">
                <a:solidFill>
                  <a:schemeClr val="accent6"/>
                </a:solidFill>
              </a:rPr>
              <a:t>Burbea</a:t>
            </a:r>
            <a:r>
              <a:rPr lang="en-US" sz="2000" b="1" dirty="0" smtClean="0">
                <a:solidFill>
                  <a:schemeClr val="accent6"/>
                </a:solidFill>
              </a:rPr>
              <a:t>-Rao </a:t>
            </a:r>
            <a:r>
              <a:rPr lang="en-US" sz="2000" b="1" dirty="0">
                <a:solidFill>
                  <a:schemeClr val="accent6"/>
                </a:solidFill>
              </a:rPr>
              <a:t>and B</a:t>
            </a:r>
            <a:r>
              <a:rPr lang="en-US" sz="2000" b="1" dirty="0" smtClean="0">
                <a:solidFill>
                  <a:schemeClr val="accent6"/>
                </a:solidFill>
              </a:rPr>
              <a:t>hattacharyya </a:t>
            </a:r>
            <a:r>
              <a:rPr lang="en-US" sz="2000" b="1" dirty="0">
                <a:solidFill>
                  <a:schemeClr val="accent6"/>
                </a:solidFill>
              </a:rPr>
              <a:t>centroids." </a:t>
            </a:r>
            <a:r>
              <a:rPr lang="en-US" sz="2000" b="1" i="1" dirty="0">
                <a:solidFill>
                  <a:schemeClr val="accent6"/>
                </a:solidFill>
              </a:rPr>
              <a:t>IEEE Transactions on Information Theory</a:t>
            </a:r>
            <a:r>
              <a:rPr lang="en-US" sz="2000" b="1" dirty="0">
                <a:solidFill>
                  <a:schemeClr val="accent6"/>
                </a:solidFill>
              </a:rPr>
              <a:t> 57.8 (2011): 5455-5466. </a:t>
            </a:r>
            <a:endParaRPr lang="en-US" sz="2000" b="1" dirty="0" smtClean="0">
              <a:solidFill>
                <a:schemeClr val="accent6"/>
              </a:solidFill>
            </a:endParaRPr>
          </a:p>
          <a:p>
            <a:r>
              <a:rPr lang="en-US" sz="2000" b="1" dirty="0" smtClean="0">
                <a:solidFill>
                  <a:schemeClr val="accent6"/>
                </a:solidFill>
                <a:hlinkClick r:id="rId4"/>
              </a:rPr>
              <a:t>Bregman chord divergence: https</a:t>
            </a:r>
            <a:r>
              <a:rPr lang="en-US" sz="2000" b="1" dirty="0">
                <a:solidFill>
                  <a:schemeClr val="accent6"/>
                </a:solidFill>
                <a:hlinkClick r:id="rId4"/>
              </a:rPr>
              <a:t>://</a:t>
            </a:r>
            <a:r>
              <a:rPr lang="en-US" sz="2000" b="1" dirty="0" smtClean="0">
                <a:solidFill>
                  <a:schemeClr val="accent6"/>
                </a:solidFill>
                <a:hlinkClick r:id="rId4"/>
              </a:rPr>
              <a:t>arxiv.org/abs/1810.09113</a:t>
            </a:r>
            <a:endParaRPr lang="en-US" sz="2000" b="1" dirty="0" smtClean="0">
              <a:solidFill>
                <a:schemeClr val="accent6"/>
              </a:solidFill>
            </a:endParaRPr>
          </a:p>
          <a:p>
            <a:r>
              <a:rPr lang="en-US" sz="2000" b="1" dirty="0">
                <a:solidFill>
                  <a:schemeClr val="accent6"/>
                </a:solidFill>
              </a:rPr>
              <a:t>A family of statistical symmetric divergences based on Jensen's inequality, arXiv:1009.4004 </a:t>
            </a:r>
            <a:endParaRPr lang="en-US" sz="2000" b="1" dirty="0" smtClean="0">
              <a:solidFill>
                <a:schemeClr val="accent6"/>
              </a:solidFill>
            </a:endParaRPr>
          </a:p>
          <a:p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562" y="897621"/>
            <a:ext cx="5360443" cy="3357330"/>
          </a:xfrm>
          <a:prstGeom prst="rect">
            <a:avLst/>
          </a:prstGeom>
        </p:spPr>
      </p:pic>
      <p:pic>
        <p:nvPicPr>
          <p:cNvPr id="15364" name="Picture 4" descr="J_{\alpha}^{F}(\theta_1 : \theta_2)=\left\{\begin{array}{ll}{\frac{1}{\alpha(1-\alpha)} J^{\prime F}(\theta_1: \theta_2)} &amp; {\alpha \neq\{0,1\}} \\ {B_{F}(\theta_1: \theta_2)} &amp; {\alpha=1} \\ {B_{F}(\theta_2 : \theta_1)} &amp; {\alpha=0}\end{array}\right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16" y="4116255"/>
            <a:ext cx="4104054" cy="162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12426" y="1706138"/>
            <a:ext cx="6861495" cy="2217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Introduced by </a:t>
            </a:r>
            <a:r>
              <a:rPr lang="en-US" dirty="0" err="1" smtClean="0"/>
              <a:t>Burbea</a:t>
            </a:r>
            <a:r>
              <a:rPr lang="en-US" dirty="0" smtClean="0"/>
              <a:t> and Rao</a:t>
            </a:r>
          </a:p>
          <a:p>
            <a:r>
              <a:rPr lang="en-US" dirty="0" smtClean="0"/>
              <a:t>Vertical gap induced by Jensen inequality</a:t>
            </a:r>
            <a:endParaRPr lang="en-US" dirty="0"/>
          </a:p>
        </p:txBody>
      </p:sp>
      <p:sp>
        <p:nvSpPr>
          <p:cNvPr id="9" name="Explosion 1 8"/>
          <p:cNvSpPr/>
          <p:nvPr/>
        </p:nvSpPr>
        <p:spPr>
          <a:xfrm>
            <a:off x="9388394" y="552266"/>
            <a:ext cx="3399352" cy="1822510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Geometric design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6685" y="2717430"/>
            <a:ext cx="6954290" cy="11597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86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265" y="49160"/>
            <a:ext cx="11826364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Classical wisdom of machine learning: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The bias-variance tradeoff…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99" y="1710812"/>
            <a:ext cx="6239268" cy="2369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367" y="1288026"/>
            <a:ext cx="5593262" cy="36750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35288" y="5124761"/>
            <a:ext cx="45266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Test sample for evaluating</a:t>
            </a:r>
          </a:p>
          <a:p>
            <a:pPr algn="ctr"/>
            <a:r>
              <a:rPr lang="en-US" sz="3200" dirty="0" smtClean="0"/>
              <a:t> generalization error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27271" y="5124761"/>
            <a:ext cx="566892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We used to think: Do </a:t>
            </a:r>
            <a:r>
              <a:rPr lang="en-US" sz="3200" b="1" dirty="0"/>
              <a:t>not </a:t>
            </a:r>
            <a:r>
              <a:rPr lang="en-US" sz="3200" b="1" dirty="0" err="1"/>
              <a:t>overfit</a:t>
            </a:r>
            <a:endParaRPr lang="en-US" sz="3200" b="1" dirty="0"/>
          </a:p>
          <a:p>
            <a:pPr algn="ctr"/>
            <a:r>
              <a:rPr lang="en-US" sz="3200" b="1" dirty="0"/>
              <a:t>for better </a:t>
            </a:r>
            <a:r>
              <a:rPr lang="en-US" sz="3200" b="1" dirty="0" smtClean="0"/>
              <a:t>generalization!</a:t>
            </a:r>
            <a:endParaRPr lang="en-US" sz="3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94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419" y="9789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Modern view of machine learning: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The age of </a:t>
            </a:r>
            <a:r>
              <a:rPr lang="en-US" b="1" dirty="0" smtClean="0">
                <a:solidFill>
                  <a:srgbClr val="FF0000"/>
                </a:solidFill>
              </a:rPr>
              <a:t>Interpolation machines!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81" y="1569508"/>
            <a:ext cx="11176819" cy="4565344"/>
          </a:xfrm>
        </p:spPr>
        <p:txBody>
          <a:bodyPr>
            <a:normAutofit/>
          </a:bodyPr>
          <a:lstStyle/>
          <a:p>
            <a:r>
              <a:rPr lang="en-US" dirty="0" smtClean="0"/>
              <a:t>Ok, let us do </a:t>
            </a:r>
            <a:r>
              <a:rPr lang="en-US" u="sng" dirty="0" smtClean="0">
                <a:solidFill>
                  <a:srgbClr val="FF0000"/>
                </a:solidFill>
              </a:rPr>
              <a:t>zero-training error</a:t>
            </a:r>
            <a:r>
              <a:rPr lang="en-US" dirty="0" smtClean="0"/>
              <a:t>! (Gaussian processes or Neural Networks)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But to have good models, let us set Occam’s razor principle to choose the </a:t>
            </a:r>
            <a:r>
              <a:rPr lang="en-US" b="1" dirty="0" smtClean="0"/>
              <a:t>smoothest interpolating function</a:t>
            </a:r>
            <a:endParaRPr lang="en-US" b="1" dirty="0"/>
          </a:p>
        </p:txBody>
      </p:sp>
      <p:pic>
        <p:nvPicPr>
          <p:cNvPr id="7170" name="Picture 2" descr="Predictive mean and ra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49" y="1984474"/>
            <a:ext cx="4404851" cy="293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xplosion 1 5"/>
          <p:cNvSpPr/>
          <p:nvPr/>
        </p:nvSpPr>
        <p:spPr>
          <a:xfrm>
            <a:off x="5171768" y="1818968"/>
            <a:ext cx="7020232" cy="3195484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Neural networks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p</a:t>
            </a:r>
            <a:r>
              <a:rPr lang="en-US" sz="2800" b="1" dirty="0" smtClean="0">
                <a:solidFill>
                  <a:schemeClr val="tx1"/>
                </a:solidFill>
              </a:rPr>
              <a:t>erform well even when </a:t>
            </a:r>
            <a:r>
              <a:rPr lang="en-US" sz="2800" b="1" dirty="0" err="1" smtClean="0">
                <a:solidFill>
                  <a:schemeClr val="tx1"/>
                </a:solidFill>
              </a:rPr>
              <a:t>overparameterizated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08487" y="6280902"/>
            <a:ext cx="10264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Deep Neural Networks as Gaussian </a:t>
            </a:r>
            <a:r>
              <a:rPr lang="en-US" sz="2400" b="1" dirty="0" smtClean="0"/>
              <a:t>Processes, </a:t>
            </a:r>
            <a:r>
              <a:rPr lang="en-US" sz="2400" dirty="0">
                <a:hlinkClick r:id="rId3"/>
              </a:rPr>
              <a:t>https://arxiv.org/abs/1711.00165</a:t>
            </a:r>
            <a:endParaRPr lang="en-US" sz="2400" b="1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7733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57981" y="2127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Modern view of machine learning: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The double descent view/regime </a:t>
            </a:r>
            <a:r>
              <a:rPr lang="en-US" b="1" smtClean="0">
                <a:solidFill>
                  <a:srgbClr val="FF0000"/>
                </a:solidFill>
              </a:rPr>
              <a:t>of models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612" y="1440872"/>
            <a:ext cx="6749988" cy="41058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7426" y="5546755"/>
            <a:ext cx="122116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Lucida Grande"/>
              </a:rPr>
              <a:t>Reconciling modern machine learning practice and the bias-variance </a:t>
            </a:r>
            <a:r>
              <a:rPr lang="en-US" sz="2000" dirty="0" smtClean="0">
                <a:solidFill>
                  <a:srgbClr val="000000"/>
                </a:solidFill>
                <a:latin typeface="Lucida Grande"/>
              </a:rPr>
              <a:t>trade-off, </a:t>
            </a:r>
            <a:r>
              <a:rPr lang="en-US" sz="2000" dirty="0">
                <a:hlinkClick r:id="rId3"/>
              </a:rPr>
              <a:t>https://arxiv.org/abs/1812.11118</a:t>
            </a:r>
            <a:endParaRPr lang="en-US" sz="20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5636" y="6128571"/>
            <a:ext cx="11623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accent6"/>
                </a:solidFill>
              </a:rPr>
              <a:t>Lightlike</a:t>
            </a:r>
            <a:r>
              <a:rPr lang="en-US" sz="2800" b="1" dirty="0">
                <a:solidFill>
                  <a:schemeClr val="accent6"/>
                </a:solidFill>
              </a:rPr>
              <a:t> </a:t>
            </a:r>
            <a:r>
              <a:rPr lang="en-US" sz="2800" b="1" dirty="0" err="1">
                <a:solidFill>
                  <a:schemeClr val="accent6"/>
                </a:solidFill>
              </a:rPr>
              <a:t>Neuromanifolds</a:t>
            </a:r>
            <a:r>
              <a:rPr lang="en-US" sz="2800" b="1" dirty="0">
                <a:solidFill>
                  <a:schemeClr val="accent6"/>
                </a:solidFill>
              </a:rPr>
              <a:t>, Occam's Razor and Deep Learning, 1905.11027</a:t>
            </a:r>
          </a:p>
        </p:txBody>
      </p:sp>
      <p:sp>
        <p:nvSpPr>
          <p:cNvPr id="6" name="Explosion 2 5"/>
          <p:cNvSpPr/>
          <p:nvPr/>
        </p:nvSpPr>
        <p:spPr>
          <a:xfrm>
            <a:off x="-429492" y="1440872"/>
            <a:ext cx="6567055" cy="4475019"/>
          </a:xfrm>
          <a:prstGeom prst="irregularSeal2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Semi-Riemannian geometry of</a:t>
            </a: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n</a:t>
            </a:r>
            <a:r>
              <a:rPr lang="en-US" sz="2800" b="1" dirty="0" err="1" smtClean="0">
                <a:solidFill>
                  <a:schemeClr val="tx1"/>
                </a:solidFill>
              </a:rPr>
              <a:t>euromanifold</a:t>
            </a:r>
            <a:endParaRPr lang="en-US" sz="2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a</a:t>
            </a:r>
            <a:r>
              <a:rPr lang="en-US" sz="2800" b="1" dirty="0" smtClean="0">
                <a:solidFill>
                  <a:schemeClr val="tx1"/>
                </a:solidFill>
              </a:rPr>
              <a:t>nd learning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trajectories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0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410" y="-113917"/>
            <a:ext cx="12075753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Kernel </a:t>
            </a:r>
            <a:r>
              <a:rPr lang="en-US" b="1" u="sng" dirty="0" smtClean="0">
                <a:solidFill>
                  <a:schemeClr val="accent1"/>
                </a:solidFill>
              </a:rPr>
              <a:t>Support Vector </a:t>
            </a:r>
            <a:r>
              <a:rPr lang="en-US" b="1" dirty="0">
                <a:solidFill>
                  <a:schemeClr val="accent1"/>
                </a:solidFill>
              </a:rPr>
              <a:t>M</a:t>
            </a:r>
            <a:r>
              <a:rPr lang="en-US" b="1" dirty="0" smtClean="0">
                <a:solidFill>
                  <a:schemeClr val="accent1"/>
                </a:solidFill>
              </a:rPr>
              <a:t>achines (SVMs)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Image result for Support vector machines (SVM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1" y="1713511"/>
            <a:ext cx="51816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rateekvjoshi.files.wordpress.com/2012/08/2d-to-3d-projection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92" y="2272145"/>
            <a:ext cx="4916474" cy="368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8648" y="1080842"/>
            <a:ext cx="295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Linear separator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795100" y="5836492"/>
            <a:ext cx="26597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Kernel machines</a:t>
            </a:r>
          </a:p>
          <a:p>
            <a:r>
              <a:rPr lang="en-US" sz="2800" dirty="0" smtClean="0"/>
              <a:t>(RKHS geometry)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162623" y="2884854"/>
            <a:ext cx="176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 map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255241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1970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6469655" y="5990381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1992</a:t>
            </a:r>
            <a:endParaRPr lang="en-US" sz="3600" dirty="0"/>
          </a:p>
        </p:txBody>
      </p:sp>
      <p:sp>
        <p:nvSpPr>
          <p:cNvPr id="7" name="Right Arrow 6"/>
          <p:cNvSpPr/>
          <p:nvPr/>
        </p:nvSpPr>
        <p:spPr>
          <a:xfrm>
            <a:off x="5250873" y="2881745"/>
            <a:ext cx="1779192" cy="1690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73806" y="1059464"/>
            <a:ext cx="3723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Non-linear separator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098702" y="4511889"/>
            <a:ext cx="2052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Inner product</a:t>
            </a:r>
          </a:p>
          <a:p>
            <a:r>
              <a:rPr lang="en-US" sz="2400" b="1" dirty="0" smtClean="0"/>
              <a:t>(Hilbert space)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008910" y="1936649"/>
            <a:ext cx="20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Support vector</a:t>
            </a:r>
            <a:endParaRPr lang="en-US" sz="2400" dirty="0"/>
          </a:p>
        </p:txBody>
      </p:sp>
      <p:sp>
        <p:nvSpPr>
          <p:cNvPr id="14" name="Right Arrow 13"/>
          <p:cNvSpPr/>
          <p:nvPr/>
        </p:nvSpPr>
        <p:spPr>
          <a:xfrm rot="3491237">
            <a:off x="3005299" y="2439644"/>
            <a:ext cx="727704" cy="46206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845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487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Concluding remarks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Explosion 1 4"/>
          <p:cNvSpPr/>
          <p:nvPr/>
        </p:nvSpPr>
        <p:spPr>
          <a:xfrm>
            <a:off x="5153891" y="-360218"/>
            <a:ext cx="6774309" cy="2431839"/>
          </a:xfrm>
          <a:prstGeom prst="irregularSeal1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Computational information geometry 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for ML+AI!</a:t>
            </a:r>
          </a:p>
        </p:txBody>
      </p:sp>
      <p:sp>
        <p:nvSpPr>
          <p:cNvPr id="3" name="Rectangle 2"/>
          <p:cNvSpPr/>
          <p:nvPr/>
        </p:nvSpPr>
        <p:spPr>
          <a:xfrm>
            <a:off x="239487" y="1905366"/>
            <a:ext cx="1199803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33333"/>
                </a:solidFill>
                <a:ea typeface="メイリオ" panose="020B0604030504040204" pitchFamily="50" charset="-128"/>
              </a:rPr>
              <a:t>From the very beginning, </a:t>
            </a:r>
            <a:r>
              <a:rPr lang="en-US" sz="3200" b="1" dirty="0">
                <a:solidFill>
                  <a:srgbClr val="FF0000"/>
                </a:solidFill>
                <a:ea typeface="メイリオ" panose="020B0604030504040204" pitchFamily="50" charset="-128"/>
              </a:rPr>
              <a:t>computational geometry </a:t>
            </a:r>
            <a:r>
              <a:rPr lang="en-US" sz="3200" dirty="0">
                <a:solidFill>
                  <a:srgbClr val="333333"/>
                </a:solidFill>
                <a:ea typeface="メイリオ" panose="020B0604030504040204" pitchFamily="50" charset="-128"/>
              </a:rPr>
              <a:t>played </a:t>
            </a:r>
          </a:p>
          <a:p>
            <a:pPr lvl="1"/>
            <a:r>
              <a:rPr lang="en-US" sz="3200" dirty="0">
                <a:solidFill>
                  <a:srgbClr val="333333"/>
                </a:solidFill>
                <a:ea typeface="メイリオ" panose="020B0604030504040204" pitchFamily="50" charset="-128"/>
              </a:rPr>
              <a:t>			a major role in machine learning!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333333"/>
              </a:solidFill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33333"/>
                </a:solidFill>
                <a:ea typeface="メイリオ" panose="020B0604030504040204" pitchFamily="50" charset="-128"/>
              </a:rPr>
              <a:t>Geometry: Design guiding principle promoting insightful </a:t>
            </a:r>
            <a:r>
              <a:rPr lang="en-US" sz="3200" dirty="0" smtClean="0">
                <a:solidFill>
                  <a:srgbClr val="333333"/>
                </a:solidFill>
                <a:ea typeface="メイリオ" panose="020B0604030504040204" pitchFamily="50" charset="-128"/>
              </a:rPr>
              <a:t>intuition</a:t>
            </a:r>
          </a:p>
          <a:p>
            <a:r>
              <a:rPr lang="en-US" sz="3200" dirty="0">
                <a:solidFill>
                  <a:srgbClr val="333333"/>
                </a:solidFill>
                <a:ea typeface="メイリオ" panose="020B0604030504040204" pitchFamily="50" charset="-128"/>
              </a:rPr>
              <a:t>a</a:t>
            </a:r>
            <a:r>
              <a:rPr lang="en-US" sz="3200" dirty="0" smtClean="0">
                <a:solidFill>
                  <a:srgbClr val="333333"/>
                </a:solidFill>
                <a:ea typeface="メイリオ" panose="020B0604030504040204" pitchFamily="50" charset="-128"/>
              </a:rPr>
              <a:t>nd science of </a:t>
            </a:r>
            <a:r>
              <a:rPr lang="en-US" sz="3200" b="1" dirty="0" smtClean="0">
                <a:solidFill>
                  <a:srgbClr val="FF0000"/>
                </a:solidFill>
                <a:ea typeface="メイリオ" panose="020B0604030504040204" pitchFamily="50" charset="-128"/>
              </a:rPr>
              <a:t>invariance. </a:t>
            </a:r>
            <a:r>
              <a:rPr lang="en-US" sz="3200" dirty="0" smtClean="0">
                <a:ea typeface="メイリオ" panose="020B0604030504040204" pitchFamily="50" charset="-128"/>
              </a:rPr>
              <a:t>Meaning of </a:t>
            </a:r>
            <a:r>
              <a:rPr lang="en-US" sz="3200" b="1" dirty="0" smtClean="0">
                <a:solidFill>
                  <a:srgbClr val="FF0000"/>
                </a:solidFill>
                <a:ea typeface="メイリオ" panose="020B0604030504040204" pitchFamily="50" charset="-128"/>
              </a:rPr>
              <a:t>distances.</a:t>
            </a:r>
            <a:endParaRPr lang="en-US" sz="3200" b="1" dirty="0">
              <a:solidFill>
                <a:srgbClr val="FF0000"/>
              </a:solidFill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333333"/>
              </a:solidFill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33333"/>
                </a:solidFill>
                <a:ea typeface="メイリオ" panose="020B0604030504040204" pitchFamily="50" charset="-128"/>
              </a:rPr>
              <a:t>Dualistic structure of information geometry </a:t>
            </a:r>
            <a:r>
              <a:rPr lang="en-US" sz="3200" dirty="0" smtClean="0">
                <a:solidFill>
                  <a:srgbClr val="333333"/>
                </a:solidFill>
                <a:ea typeface="メイリオ" panose="020B0604030504040204" pitchFamily="50" charset="-128"/>
              </a:rPr>
              <a:t>+ </a:t>
            </a:r>
            <a:r>
              <a:rPr lang="en-US" sz="3200" b="1" dirty="0">
                <a:solidFill>
                  <a:srgbClr val="FF0000"/>
                </a:solidFill>
                <a:ea typeface="メイリオ" panose="020B0604030504040204" pitchFamily="50" charset="-128"/>
              </a:rPr>
              <a:t>information projection</a:t>
            </a:r>
            <a:r>
              <a:rPr lang="en-US" sz="3200" dirty="0">
                <a:solidFill>
                  <a:srgbClr val="333333"/>
                </a:solidFill>
                <a:ea typeface="メイリオ" panose="020B0604030504040204" pitchFamily="50" charset="-128"/>
              </a:rPr>
              <a:t>:</a:t>
            </a:r>
          </a:p>
          <a:p>
            <a:r>
              <a:rPr lang="en-US" sz="3200" dirty="0">
                <a:solidFill>
                  <a:srgbClr val="333333"/>
                </a:solidFill>
                <a:ea typeface="メイリオ" panose="020B0604030504040204" pitchFamily="50" charset="-128"/>
              </a:rPr>
              <a:t>     </a:t>
            </a:r>
            <a:r>
              <a:rPr lang="en-US" sz="3200" dirty="0" smtClean="0">
                <a:solidFill>
                  <a:srgbClr val="333333"/>
                </a:solidFill>
                <a:ea typeface="メイリオ" panose="020B0604030504040204" pitchFamily="50" charset="-128"/>
              </a:rPr>
              <a:t>Role of </a:t>
            </a:r>
            <a:r>
              <a:rPr lang="en-US" sz="3200" b="1" dirty="0" smtClean="0">
                <a:solidFill>
                  <a:srgbClr val="FF0000"/>
                </a:solidFill>
                <a:ea typeface="メイリオ" panose="020B0604030504040204" pitchFamily="50" charset="-128"/>
              </a:rPr>
              <a:t>Fisher information matrix/metric </a:t>
            </a:r>
            <a:r>
              <a:rPr lang="en-US" sz="3200" dirty="0" smtClean="0">
                <a:solidFill>
                  <a:srgbClr val="333333"/>
                </a:solidFill>
                <a:ea typeface="メイリオ" panose="020B0604030504040204" pitchFamily="50" charset="-128"/>
              </a:rPr>
              <a:t>in ML (Fisher kernel, etc.)</a:t>
            </a:r>
          </a:p>
          <a:p>
            <a:r>
              <a:rPr lang="en-US" sz="3200" dirty="0">
                <a:solidFill>
                  <a:srgbClr val="333333"/>
                </a:solidFill>
                <a:ea typeface="メイリオ" panose="020B0604030504040204" pitchFamily="50" charset="-128"/>
              </a:rPr>
              <a:t>	</a:t>
            </a:r>
            <a:r>
              <a:rPr lang="en-US" sz="2800" dirty="0" smtClean="0">
                <a:solidFill>
                  <a:srgbClr val="333333"/>
                </a:solidFill>
                <a:ea typeface="メイリオ" panose="020B0604030504040204" pitchFamily="50" charset="-128"/>
              </a:rPr>
              <a:t> </a:t>
            </a:r>
            <a:r>
              <a:rPr lang="en-US" sz="2800" dirty="0">
                <a:solidFill>
                  <a:srgbClr val="333333"/>
                </a:solidFill>
                <a:ea typeface="メイリオ" panose="020B0604030504040204" pitchFamily="50" charset="-128"/>
              </a:rPr>
              <a:t>Theory of communication between data/(sub)models and </a:t>
            </a:r>
            <a:r>
              <a:rPr lang="en-US" sz="2800" dirty="0" smtClean="0">
                <a:solidFill>
                  <a:srgbClr val="333333"/>
                </a:solidFill>
                <a:ea typeface="メイリオ" panose="020B0604030504040204" pitchFamily="50" charset="-128"/>
              </a:rPr>
              <a:t>models</a:t>
            </a:r>
          </a:p>
          <a:p>
            <a:r>
              <a:rPr lang="en-US" sz="3200" dirty="0">
                <a:solidFill>
                  <a:srgbClr val="333333"/>
                </a:solidFill>
                <a:ea typeface="メイリオ" panose="020B0604030504040204" pitchFamily="50" charset="-128"/>
              </a:rPr>
              <a:t>	</a:t>
            </a:r>
            <a:r>
              <a:rPr lang="en-US" sz="3200" dirty="0" smtClean="0">
                <a:solidFill>
                  <a:srgbClr val="333333"/>
                </a:solidFill>
                <a:ea typeface="メイリオ" panose="020B0604030504040204" pitchFamily="50" charset="-128"/>
              </a:rPr>
              <a:t>	</a:t>
            </a:r>
            <a:r>
              <a:rPr lang="en-US" sz="3200" dirty="0" smtClean="0">
                <a:solidFill>
                  <a:schemeClr val="accent2"/>
                </a:solidFill>
                <a:ea typeface="メイリオ" panose="020B0604030504040204" pitchFamily="50" charset="-128"/>
              </a:rPr>
              <a:t>(but may seem at first counterintuitive)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38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163" y="-278515"/>
            <a:ext cx="11157155" cy="1325563"/>
          </a:xfrm>
        </p:spPr>
        <p:txBody>
          <a:bodyPr/>
          <a:lstStyle/>
          <a:p>
            <a:r>
              <a:rPr lang="en-US" b="1" i="1" dirty="0" smtClean="0">
                <a:solidFill>
                  <a:schemeClr val="accent1"/>
                </a:solidFill>
              </a:rPr>
              <a:t>Geometric </a:t>
            </a:r>
            <a:r>
              <a:rPr lang="en-US" b="1" i="1" dirty="0">
                <a:solidFill>
                  <a:schemeClr val="accent1"/>
                </a:solidFill>
              </a:rPr>
              <a:t>S</a:t>
            </a:r>
            <a:r>
              <a:rPr lang="en-US" b="1" i="1" dirty="0" smtClean="0">
                <a:solidFill>
                  <a:schemeClr val="accent1"/>
                </a:solidFill>
              </a:rPr>
              <a:t>cience of Information </a:t>
            </a:r>
            <a:r>
              <a:rPr lang="en-US" b="1" dirty="0" smtClean="0">
                <a:solidFill>
                  <a:schemeClr val="accent1"/>
                </a:solidFill>
              </a:rPr>
              <a:t>(GSI)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3163" y="738001"/>
            <a:ext cx="10515600" cy="5277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Co-organized every 2 years since 2013</a:t>
            </a:r>
            <a:endParaRPr lang="en-US" dirty="0"/>
          </a:p>
        </p:txBody>
      </p:sp>
      <p:pic>
        <p:nvPicPr>
          <p:cNvPr id="5122" name="Picture 2" descr="https://www.sonycsl.co.jp/wp-content/uploads/2019/09/GSI2019-GroupPhoto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51" y="1265728"/>
            <a:ext cx="5809971" cy="245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42867" y="3636097"/>
            <a:ext cx="622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180 participants, August, Toulouse, France, 2019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509" y="738001"/>
            <a:ext cx="2919421" cy="21810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1991" y="4343060"/>
            <a:ext cx="73567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Joint Structures and Common Foundations of Statistical Physics, Information Geometry and Inference for Learning </a:t>
            </a:r>
            <a:endParaRPr lang="en-US" sz="2800" b="1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26th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July to 31st July 2020</a:t>
            </a:r>
          </a:p>
          <a:p>
            <a:r>
              <a:rPr lang="en-US" sz="2800" dirty="0" err="1" smtClean="0">
                <a:latin typeface="Times New Roman" panose="02020603050405020304" pitchFamily="18" charset="0"/>
                <a:hlinkClick r:id="rId4"/>
              </a:rPr>
              <a:t>Ecole</a:t>
            </a:r>
            <a:r>
              <a:rPr lang="en-US" sz="2800" dirty="0" smtClean="0">
                <a:latin typeface="Times New Roman" panose="02020603050405020304" pitchFamily="18" charset="0"/>
                <a:hlinkClick r:id="rId4"/>
              </a:rPr>
              <a:t> </a:t>
            </a:r>
            <a:r>
              <a:rPr lang="en-US" sz="2800" dirty="0">
                <a:latin typeface="Times New Roman" panose="02020603050405020304" pitchFamily="18" charset="0"/>
                <a:hlinkClick r:id="rId4"/>
              </a:rPr>
              <a:t>de Physique des </a:t>
            </a:r>
            <a:r>
              <a:rPr lang="en-US" sz="2800" dirty="0" err="1">
                <a:latin typeface="Times New Roman" panose="02020603050405020304" pitchFamily="18" charset="0"/>
                <a:hlinkClick r:id="rId4"/>
              </a:rPr>
              <a:t>Houches</a:t>
            </a:r>
            <a:endParaRPr lang="en-US" sz="2800" dirty="0"/>
          </a:p>
        </p:txBody>
      </p:sp>
      <p:pic>
        <p:nvPicPr>
          <p:cNvPr id="1026" name="Picture 2" descr="https://franknielsen.github.io/SPIG-LesHouches2020/Affiche%20Houch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401" y="3154919"/>
            <a:ext cx="3577362" cy="356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065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19" y="154191"/>
            <a:ext cx="12425516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SVM: Dual quadratic program amount to solve for a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u="sng" dirty="0" smtClean="0">
                <a:solidFill>
                  <a:schemeClr val="accent1"/>
                </a:solidFill>
              </a:rPr>
              <a:t>smallest enclosing ball </a:t>
            </a:r>
            <a:r>
              <a:rPr lang="en-US" b="1" dirty="0" smtClean="0">
                <a:solidFill>
                  <a:schemeClr val="accent1"/>
                </a:solidFill>
              </a:rPr>
              <a:t>(= SEB): </a:t>
            </a:r>
            <a:r>
              <a:rPr lang="en-US" b="1" dirty="0" smtClean="0">
                <a:solidFill>
                  <a:srgbClr val="FF0000"/>
                </a:solidFill>
              </a:rPr>
              <a:t>Computational geometry !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Image result for svm dual quadratic pro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39" y="1479754"/>
            <a:ext cx="6010190" cy="450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smallest enclosing b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074" y="1332161"/>
            <a:ext cx="29527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6522429" y="2169855"/>
            <a:ext cx="2015613" cy="11405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-Right Arrow 6"/>
          <p:cNvSpPr/>
          <p:nvPr/>
        </p:nvSpPr>
        <p:spPr>
          <a:xfrm>
            <a:off x="1408137" y="3035485"/>
            <a:ext cx="670046" cy="1140542"/>
          </a:xfrm>
          <a:prstGeom prst="leftRightArrow">
            <a:avLst>
              <a:gd name="adj1" fmla="val 50000"/>
              <a:gd name="adj2" fmla="val 17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51214" y="4246811"/>
            <a:ext cx="40407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Minimum enclosing </a:t>
            </a:r>
            <a:r>
              <a:rPr lang="en-US" sz="2800" dirty="0" smtClean="0"/>
              <a:t>ball:</a:t>
            </a:r>
            <a:endParaRPr lang="en-US" sz="2400" dirty="0"/>
          </a:p>
          <a:p>
            <a:r>
              <a:rPr lang="en-US" sz="2800" dirty="0" err="1" smtClean="0"/>
              <a:t>wrt</a:t>
            </a:r>
            <a:r>
              <a:rPr lang="en-US" sz="2800" dirty="0" smtClean="0"/>
              <a:t> </a:t>
            </a:r>
            <a:r>
              <a:rPr lang="en-US" sz="2800" dirty="0" smtClean="0"/>
              <a:t>radius </a:t>
            </a:r>
            <a:r>
              <a:rPr lang="en-US" sz="2800" dirty="0" smtClean="0"/>
              <a:t>or set inclusion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220988" y="6281582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  <a:latin typeface="Open Sans"/>
              </a:rPr>
              <a:t>Approximating </a:t>
            </a:r>
            <a:r>
              <a:rPr lang="en-US" sz="2400" b="1" dirty="0">
                <a:solidFill>
                  <a:schemeClr val="accent6"/>
                </a:solidFill>
                <a:latin typeface="Open Sans"/>
              </a:rPr>
              <a:t>Smallest Enclosing Balls with Applications to Machine </a:t>
            </a:r>
            <a:r>
              <a:rPr lang="en-US" sz="2400" b="1" dirty="0" smtClean="0">
                <a:solidFill>
                  <a:schemeClr val="accent6"/>
                </a:solidFill>
                <a:latin typeface="Open Sans"/>
              </a:rPr>
              <a:t>Learning, IJGA 2009 </a:t>
            </a:r>
          </a:p>
          <a:p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854888" y="5549714"/>
            <a:ext cx="7009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MEB o</a:t>
            </a:r>
            <a:r>
              <a:rPr lang="en-US" sz="3200" b="1" dirty="0" smtClean="0"/>
              <a:t>pens new </a:t>
            </a:r>
            <a:r>
              <a:rPr lang="en-US" sz="3200" b="1" dirty="0" smtClean="0"/>
              <a:t>vista: Online SVMs, etc.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6691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4910" y="-34557"/>
            <a:ext cx="11709902" cy="1325563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1"/>
                </a:solidFill>
              </a:rPr>
              <a:t>Coresets</a:t>
            </a:r>
            <a:r>
              <a:rPr lang="en-US" b="1" dirty="0" smtClean="0">
                <a:solidFill>
                  <a:schemeClr val="accent1"/>
                </a:solidFill>
              </a:rPr>
              <a:t> for Smallest Enclosing Balls and Core VMs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4772025" cy="77152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44910" y="108820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Definition: A </a:t>
            </a:r>
            <a:r>
              <a:rPr lang="en-US" b="1" dirty="0" err="1" smtClean="0">
                <a:solidFill>
                  <a:srgbClr val="FF0000"/>
                </a:solidFill>
              </a:rPr>
              <a:t>coreset</a:t>
            </a:r>
            <a:r>
              <a:rPr lang="en-US" dirty="0" smtClean="0"/>
              <a:t> is a subset                     such that 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287" y="965932"/>
            <a:ext cx="1495425" cy="64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10" y="1639089"/>
            <a:ext cx="3255305" cy="2846347"/>
          </a:xfrm>
          <a:prstGeom prst="rect">
            <a:avLst/>
          </a:prstGeom>
        </p:spPr>
      </p:pic>
      <p:sp>
        <p:nvSpPr>
          <p:cNvPr id="14" name="Explosion 1 13"/>
          <p:cNvSpPr/>
          <p:nvPr/>
        </p:nvSpPr>
        <p:spPr>
          <a:xfrm>
            <a:off x="3519055" y="2291495"/>
            <a:ext cx="8635757" cy="2947441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Independent of input size n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Independent of dimension d</a:t>
            </a:r>
          </a:p>
          <a:p>
            <a:pPr algn="ctr"/>
            <a:r>
              <a:rPr lang="en-US" sz="2800" b="1" u="sng" dirty="0" smtClean="0">
                <a:solidFill>
                  <a:srgbClr val="FF0000"/>
                </a:solidFill>
              </a:rPr>
              <a:t>Only dependent of epsilon </a:t>
            </a:r>
            <a:r>
              <a:rPr lang="en-US" sz="2800" b="1" u="sng" dirty="0" smtClean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sz="2800" b="1" u="sng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90968" y="1845904"/>
            <a:ext cx="4314518" cy="616309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3886" y="4916310"/>
            <a:ext cx="117099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dirty="0" smtClean="0"/>
              <a:t>pply to finite point sets in </a:t>
            </a:r>
            <a:r>
              <a:rPr lang="en-US" sz="2800" b="1" dirty="0" smtClean="0">
                <a:solidFill>
                  <a:srgbClr val="FF0000"/>
                </a:solidFill>
              </a:rPr>
              <a:t>infinite-dimensional spaces </a:t>
            </a:r>
            <a:r>
              <a:rPr lang="en-US" sz="2800" dirty="0" smtClean="0"/>
              <a:t>too!</a:t>
            </a:r>
          </a:p>
          <a:p>
            <a:r>
              <a:rPr lang="en-US" sz="2800" dirty="0" smtClean="0"/>
              <a:t>					-&gt; Kernel machines with Core Vector Machines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82584" y="4423043"/>
            <a:ext cx="28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Selected points inside boxes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72173" y="5824237"/>
            <a:ext cx="116476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Times New Roman" panose="02020603050405020304" pitchFamily="18" charset="0"/>
              </a:rPr>
              <a:t>A note on </a:t>
            </a:r>
            <a:r>
              <a:rPr lang="en-US" sz="2800" b="1" dirty="0" err="1">
                <a:solidFill>
                  <a:schemeClr val="accent6"/>
                </a:solidFill>
                <a:latin typeface="Times New Roman" panose="02020603050405020304" pitchFamily="18" charset="0"/>
              </a:rPr>
              <a:t>kernelizing</a:t>
            </a:r>
            <a:r>
              <a:rPr lang="en-US" sz="2800" b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the smallest enclosing ball for machine </a:t>
            </a:r>
            <a:r>
              <a:rPr lang="en-US" sz="2800" b="1" dirty="0" smtClean="0">
                <a:solidFill>
                  <a:schemeClr val="accent6"/>
                </a:solidFill>
                <a:latin typeface="Times New Roman" panose="02020603050405020304" pitchFamily="18" charset="0"/>
              </a:rPr>
              <a:t>learning, 2017</a:t>
            </a:r>
          </a:p>
          <a:p>
            <a:pPr algn="ctr"/>
            <a:endParaRPr lang="en-US" sz="2800" b="1" i="0" dirty="0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2597184" y="6290907"/>
            <a:ext cx="943803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</a:rPr>
              <a:t>Introduction to HPC with MPI for Data Science, Springer, 2016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14897" y="1083526"/>
            <a:ext cx="1604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[BC 2002]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211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3" y="1046904"/>
            <a:ext cx="5084473" cy="44145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666" y="3048818"/>
            <a:ext cx="6753567" cy="27430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25887" y="4675928"/>
            <a:ext cx="2133600" cy="630258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4400" y="2155482"/>
            <a:ext cx="1617984" cy="867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101" y="1493770"/>
            <a:ext cx="1975171" cy="8229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89138" y="1002197"/>
            <a:ext cx="5533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2"/>
                </a:solidFill>
              </a:rPr>
              <a:t>Extremely simple algorithm </a:t>
            </a:r>
            <a:r>
              <a:rPr lang="en-US" sz="3200" b="1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 </a:t>
            </a:r>
            <a:r>
              <a:rPr lang="en-US" sz="3200" b="1" dirty="0" smtClean="0">
                <a:solidFill>
                  <a:schemeClr val="accent2"/>
                </a:solidFill>
              </a:rPr>
              <a:t>!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0618" y="-26614"/>
            <a:ext cx="1077704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Computing a </a:t>
            </a:r>
            <a:r>
              <a:rPr lang="en-US" sz="4000" b="1" dirty="0" err="1" smtClean="0">
                <a:solidFill>
                  <a:schemeClr val="accent1"/>
                </a:solidFill>
              </a:rPr>
              <a:t>coreset</a:t>
            </a:r>
            <a:r>
              <a:rPr lang="en-US" sz="4000" b="1" dirty="0" smtClean="0">
                <a:solidFill>
                  <a:schemeClr val="accent1"/>
                </a:solidFill>
              </a:rPr>
              <a:t> for the Smallest Enclosing Balls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82410" y="2356006"/>
            <a:ext cx="193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Running time: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0" y="5923717"/>
            <a:ext cx="1219199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On approximating the Riemannian 1-center. Comput. Geom. 46(1): 93-104 (2013</a:t>
            </a:r>
            <a:r>
              <a:rPr lang="en-US" sz="2800" b="1" dirty="0" smtClean="0">
                <a:solidFill>
                  <a:schemeClr val="accent6"/>
                </a:solidFill>
              </a:rPr>
              <a:t>)</a:t>
            </a:r>
          </a:p>
          <a:p>
            <a:r>
              <a:rPr lang="en-US" sz="2400" b="1" dirty="0">
                <a:solidFill>
                  <a:schemeClr val="accent6"/>
                </a:solidFill>
              </a:rPr>
              <a:t>Approximating Covering and Minimum Enclosing Balls in Hyperbolic Geometry. GSI </a:t>
            </a:r>
            <a:r>
              <a:rPr lang="en-US" sz="2400" b="1" dirty="0" smtClean="0">
                <a:solidFill>
                  <a:schemeClr val="accent6"/>
                </a:solidFill>
              </a:rPr>
              <a:t>2015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19516" y="1612598"/>
            <a:ext cx="160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#iterations: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1662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488" y="2777078"/>
            <a:ext cx="3743118" cy="3107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22" y="-140651"/>
            <a:ext cx="12089081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</a:rPr>
              <a:t>Approximating the </a:t>
            </a:r>
            <a:r>
              <a:rPr lang="en-US" sz="4000" b="1" u="sng" dirty="0" err="1" smtClean="0">
                <a:solidFill>
                  <a:schemeClr val="accent1"/>
                </a:solidFill>
              </a:rPr>
              <a:t>kernelized</a:t>
            </a:r>
            <a:r>
              <a:rPr lang="en-US" sz="4000" b="1" u="sng" dirty="0" smtClean="0">
                <a:solidFill>
                  <a:schemeClr val="accent1"/>
                </a:solidFill>
              </a:rPr>
              <a:t> minimum enclosing ball</a:t>
            </a:r>
            <a:endParaRPr lang="en-US" sz="4000" b="1" u="sng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3298" y="6316456"/>
            <a:ext cx="120772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Roboto"/>
              </a:rPr>
              <a:t>A note on </a:t>
            </a:r>
            <a:r>
              <a:rPr lang="en-US" sz="2800" b="1" dirty="0" err="1">
                <a:solidFill>
                  <a:schemeClr val="accent6"/>
                </a:solidFill>
                <a:latin typeface="Roboto"/>
              </a:rPr>
              <a:t>kernelizing</a:t>
            </a:r>
            <a:r>
              <a:rPr lang="en-US" sz="2800" b="1" dirty="0">
                <a:solidFill>
                  <a:schemeClr val="accent6"/>
                </a:solidFill>
                <a:latin typeface="Roboto"/>
              </a:rPr>
              <a:t> the smallest enclosing ball for machine </a:t>
            </a:r>
            <a:r>
              <a:rPr lang="en-US" sz="2800" b="1" dirty="0" smtClean="0">
                <a:solidFill>
                  <a:schemeClr val="accent6"/>
                </a:solidFill>
                <a:latin typeface="Roboto"/>
              </a:rPr>
              <a:t>learning,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035" y="1135035"/>
            <a:ext cx="4092388" cy="5586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4795" y="1121992"/>
            <a:ext cx="12512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Kernel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193298" y="4296016"/>
            <a:ext cx="4657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Update weights iteratively: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6380" y="1044103"/>
            <a:ext cx="2744720" cy="6267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192366" y="1562600"/>
            <a:ext cx="1920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(D may be infinite)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8606" y="5797158"/>
            <a:ext cx="11729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Applications: Support </a:t>
            </a:r>
            <a:r>
              <a:rPr lang="en-US" sz="2800" dirty="0"/>
              <a:t>Vector Data Description, Support Vector Data Description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3298" y="1787765"/>
            <a:ext cx="1163972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</a:rPr>
              <a:t>Trick: </a:t>
            </a:r>
            <a:r>
              <a:rPr lang="en-US" sz="3200" b="1" u="sng" dirty="0" smtClean="0">
                <a:solidFill>
                  <a:schemeClr val="accent2"/>
                </a:solidFill>
              </a:rPr>
              <a:t>Encode implicitly </a:t>
            </a:r>
            <a:r>
              <a:rPr lang="en-US" sz="3200" dirty="0" smtClean="0">
                <a:solidFill>
                  <a:schemeClr val="accent2"/>
                </a:solidFill>
              </a:rPr>
              <a:t>the circumcenter      of the enclosing ball as a</a:t>
            </a:r>
          </a:p>
          <a:p>
            <a:r>
              <a:rPr lang="en-US" sz="3200" dirty="0">
                <a:solidFill>
                  <a:schemeClr val="accent2"/>
                </a:solidFill>
              </a:rPr>
              <a:t>c</a:t>
            </a:r>
            <a:r>
              <a:rPr lang="en-US" sz="3200" dirty="0" smtClean="0">
                <a:solidFill>
                  <a:schemeClr val="accent2"/>
                </a:solidFill>
              </a:rPr>
              <a:t>onvex combination of the data points: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3324" y="2405953"/>
            <a:ext cx="3962400" cy="428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795" y="2722993"/>
            <a:ext cx="7352623" cy="1513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6504" y="4177520"/>
            <a:ext cx="3749369" cy="72724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8150" y="5046587"/>
            <a:ext cx="5870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Index of the current farthest point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1169" y="4950981"/>
            <a:ext cx="447675" cy="46672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850983" y="4064705"/>
            <a:ext cx="3708234" cy="840063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0469" y="1906577"/>
            <a:ext cx="304800" cy="3810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703858" y="1121991"/>
            <a:ext cx="22267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</a:t>
            </a:r>
            <a:r>
              <a:rPr lang="en-US" sz="3200" dirty="0" smtClean="0"/>
              <a:t>eature map</a:t>
            </a:r>
            <a:endParaRPr lang="en-US" sz="3200" dirty="0"/>
          </a:p>
        </p:txBody>
      </p:sp>
      <p:sp>
        <p:nvSpPr>
          <p:cNvPr id="20" name="Rectangle 19"/>
          <p:cNvSpPr/>
          <p:nvPr/>
        </p:nvSpPr>
        <p:spPr>
          <a:xfrm>
            <a:off x="5635893" y="1103832"/>
            <a:ext cx="9268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with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9089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9534</TotalTime>
  <Words>2139</Words>
  <Application>Microsoft Office PowerPoint</Application>
  <PresentationFormat>Widescreen</PresentationFormat>
  <Paragraphs>417</Paragraphs>
  <Slides>51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Lucida Grande</vt:lpstr>
      <vt:lpstr>Open Sans</vt:lpstr>
      <vt:lpstr>Roboto</vt:lpstr>
      <vt:lpstr>メイリオ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From  geometric learning machines  to the  geometry of AI</vt:lpstr>
      <vt:lpstr>Outline of this talk</vt:lpstr>
      <vt:lpstr>Non-linear versus  linear dimension reduction</vt:lpstr>
      <vt:lpstr>Riemannian manifolds: Extrinsic view vs intrinsic view</vt:lpstr>
      <vt:lpstr>Kernel Support Vector Machines (SVMs)</vt:lpstr>
      <vt:lpstr>SVM: Dual quadratic program amount to solve for a   smallest enclosing ball (= SEB): Computational geometry !</vt:lpstr>
      <vt:lpstr>Coresets for Smallest Enclosing Balls and Core VMs</vt:lpstr>
      <vt:lpstr>Computing a coreset for the Smallest Enclosing Balls</vt:lpstr>
      <vt:lpstr>Approximating the kernelized minimum enclosing ball</vt:lpstr>
      <vt:lpstr>PowerPoint Presentation</vt:lpstr>
      <vt:lpstr>Stochastic MLPs and neuromanifolds</vt:lpstr>
      <vt:lpstr>Smooth manifold</vt:lpstr>
      <vt:lpstr>Fisher information matrix (FIM)</vt:lpstr>
      <vt:lpstr>Fisher-Rao geometry and geodesic distance</vt:lpstr>
      <vt:lpstr>Riemannian geometry of normal distributions  equipped with FIM:  hyperbolic geometry</vt:lpstr>
      <vt:lpstr>PowerPoint Presentation</vt:lpstr>
      <vt:lpstr>Calculating Rao’s distance is often untractable</vt:lpstr>
      <vt:lpstr>Ordinary steepest gradient descent method</vt:lpstr>
      <vt:lpstr>Steepest descent in a Riemannian space:      The natural gradient</vt:lpstr>
      <vt:lpstr>Pros and cons of natural gradient</vt:lpstr>
      <vt:lpstr>Relative Fisher Information Matrix (RFIM) and Relative Natural Gradient (RNG) for deep learning</vt:lpstr>
      <vt:lpstr>Dualistic structures of  Information geometry    and Information projections (may seem at first counterintuitive)  </vt:lpstr>
      <vt:lpstr>An essential concept: Affine Connection ∇</vt:lpstr>
      <vt:lpstr>Curvature of  a connection ∇</vt:lpstr>
      <vt:lpstr>Dual exponential/mixture affine connections</vt:lpstr>
      <vt:lpstr>Dualistic structure of the Gaussian manifold</vt:lpstr>
      <vt:lpstr>In a Dually flat space, dual Pythagoras’ theorem</vt:lpstr>
      <vt:lpstr>Geodesic triangles in Bregman manifolds</vt:lpstr>
      <vt:lpstr>Proof using the Pythagoras’ theorem, min. distance</vt:lpstr>
      <vt:lpstr>On uniqueness of projections in dually flat spaces</vt:lpstr>
      <vt:lpstr>Maximum likelihood estimator for an exponential family as  an information m-projection</vt:lpstr>
      <vt:lpstr>MaxEnt as an information e-projection</vt:lpstr>
      <vt:lpstr>Geometric framework yields interpretations of MLE/MaxEnt of KL divergence minimizations  as information projections (and uniqueness proofs)</vt:lpstr>
      <vt:lpstr>Divergences: Statistical (oriented) distances or smooth parametric distances </vt:lpstr>
      <vt:lpstr>Classes of distances: Csiszar’s f-divergence</vt:lpstr>
      <vt:lpstr>The Fisher information matrix and f-divergences</vt:lpstr>
      <vt:lpstr>Invariant divergence = f-divergences</vt:lpstr>
      <vt:lpstr>Dual connections from any divergence!</vt:lpstr>
      <vt:lpstr>Which geometry is best suited for    clustering normalized histograms?</vt:lpstr>
      <vt:lpstr>Fisher-Rao geometry of the  categorical distribution (standard simplex)</vt:lpstr>
      <vt:lpstr>Hilbert log cross-ratio metric</vt:lpstr>
      <vt:lpstr>Hilbert log cross-ratio metric for the standard simplex</vt:lpstr>
      <vt:lpstr>PowerPoint Presentation</vt:lpstr>
      <vt:lpstr>Sailing on a sea of distances:</vt:lpstr>
      <vt:lpstr>Classes of distances: Bregman divergence</vt:lpstr>
      <vt:lpstr>Jensen difference/Jensen divergence (Burbea-Rao)</vt:lpstr>
      <vt:lpstr>Classical wisdom of machine learning:  The bias-variance tradeoff…</vt:lpstr>
      <vt:lpstr>Modern view of machine learning:  The age of Interpolation machines!</vt:lpstr>
      <vt:lpstr>PowerPoint Presentation</vt:lpstr>
      <vt:lpstr>Concluding remarks</vt:lpstr>
      <vt:lpstr>Geometric Science of Information (GSI)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</dc:creator>
  <cp:lastModifiedBy>Nielsen</cp:lastModifiedBy>
  <cp:revision>71</cp:revision>
  <dcterms:created xsi:type="dcterms:W3CDTF">2019-09-28T01:11:13Z</dcterms:created>
  <dcterms:modified xsi:type="dcterms:W3CDTF">2021-12-01T23:58:27Z</dcterms:modified>
</cp:coreProperties>
</file>